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Lst>
  <p:sldIdLst>
    <p:sldId id="280" r:id="rId5"/>
    <p:sldId id="282" r:id="rId6"/>
    <p:sldId id="303" r:id="rId7"/>
    <p:sldId id="302" r:id="rId8"/>
    <p:sldId id="283" r:id="rId9"/>
    <p:sldId id="313" r:id="rId10"/>
    <p:sldId id="284" r:id="rId11"/>
    <p:sldId id="290" r:id="rId12"/>
    <p:sldId id="287" r:id="rId13"/>
    <p:sldId id="289" r:id="rId14"/>
    <p:sldId id="291" r:id="rId15"/>
    <p:sldId id="292" r:id="rId16"/>
    <p:sldId id="293" r:id="rId17"/>
    <p:sldId id="288" r:id="rId18"/>
    <p:sldId id="294" r:id="rId19"/>
    <p:sldId id="295" r:id="rId20"/>
    <p:sldId id="296" r:id="rId21"/>
    <p:sldId id="297" r:id="rId22"/>
    <p:sldId id="298" r:id="rId23"/>
    <p:sldId id="300" r:id="rId24"/>
    <p:sldId id="301" r:id="rId25"/>
    <p:sldId id="304" r:id="rId26"/>
    <p:sldId id="305" r:id="rId27"/>
    <p:sldId id="306" r:id="rId28"/>
    <p:sldId id="307" r:id="rId29"/>
    <p:sldId id="308" r:id="rId30"/>
    <p:sldId id="309" r:id="rId31"/>
    <p:sldId id="310" r:id="rId32"/>
    <p:sldId id="311" r:id="rId33"/>
    <p:sldId id="312" r:id="rId34"/>
    <p:sldId id="31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19" autoAdjust="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D38747-4367-4BD2-8D51-C97E202738E2}" type="datetime1">
              <a:rPr lang="en-US" smtClean="0"/>
              <a:pPr/>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3ED0CC-082F-4160-86E5-0D6041F12778}" type="datetime1">
              <a:rPr lang="en-US" smtClean="0"/>
              <a:pPr/>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3"/>
            <a:ext cx="36576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274643"/>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3ED0CC-082F-4160-86E5-0D6041F12778}" type="datetime1">
              <a:rPr lang="en-US" smtClean="0"/>
              <a:pPr/>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pPr/>
              <a:t>1/19/2023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C55A3C-5767-4844-A0A3-83778C2E5409}" type="datetime1">
              <a:rPr lang="en-US" smtClean="0"/>
              <a:pPr/>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pPr/>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96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DFCD27C-8599-43EF-BA1D-14DDC1946E06}" type="datetime1">
              <a:rPr lang="en-US" smtClean="0"/>
              <a:pPr/>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9343D99-809A-49C0-96E5-4250D0B498EE}" type="datetime1">
              <a:rPr lang="en-US" smtClean="0"/>
              <a:pPr/>
              <a:t>1/19/2023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143DE9B-B678-4EFB-BB7D-A4370204A0B0}" type="datetime1">
              <a:rPr lang="en-US" smtClean="0"/>
              <a:pPr/>
              <a:t>1/19/2023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pPr/>
              <a:t>1/19/2023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pPr/>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pPr/>
              <a:t>1/19/2023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pPr/>
              <a:t>1/19/2023</a:t>
            </a:fld>
            <a:endParaRPr lang="en-US" dirty="0"/>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xmlns="" id="{9A5D9ED1-DFCC-4799-89E2-D118451B98DF}"/>
              </a:ext>
            </a:extLst>
          </p:cNvPr>
          <p:cNvPicPr>
            <a:picLocks noChangeAspect="1"/>
          </p:cNvPicPr>
          <p:nvPr/>
        </p:nvPicPr>
        <p:blipFill rotWithShape="1">
          <a:blip r:embed="rId3">
            <a:extLst>
              <a:ext uri="{28A0092B-C50C-407E-A947-70E740481C1C}">
                <a14:useLocalDpi xmlns:a14="http://schemas.microsoft.com/office/drawing/2010/main" xmlns="" val="0"/>
              </a:ext>
            </a:extLst>
          </a:blip>
          <a:srcRect/>
          <a:stretch/>
        </p:blipFill>
        <p:spPr>
          <a:xfrm>
            <a:off x="644" y="0"/>
            <a:ext cx="12191356" cy="6858000"/>
          </a:xfrm>
          <a:prstGeom prst="rect">
            <a:avLst/>
          </a:prstGeom>
        </p:spPr>
      </p:pic>
      <p:sp useBgFill="1">
        <p:nvSpPr>
          <p:cNvPr id="96" name="Freeform 5">
            <a:extLst>
              <a:ext uri="{FF2B5EF4-FFF2-40B4-BE49-F238E27FC236}">
                <a16:creationId xmlns:a16="http://schemas.microsoft.com/office/drawing/2014/main" xmlns="" id="{FE469E50-3893-4ED6-92BA-2985C32B0CA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xmlns=""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b="1" dirty="0"/>
              <a:t>Micro Credit Defaulter Case Study</a:t>
            </a:r>
          </a:p>
        </p:txBody>
      </p:sp>
      <p:sp>
        <p:nvSpPr>
          <p:cNvPr id="3" name="Subtitle 2">
            <a:extLst>
              <a:ext uri="{FF2B5EF4-FFF2-40B4-BE49-F238E27FC236}">
                <a16:creationId xmlns:a16="http://schemas.microsoft.com/office/drawing/2014/main" xmlns=""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b="1" dirty="0" err="1" smtClean="0">
                <a:solidFill>
                  <a:srgbClr val="5792BA"/>
                </a:solidFill>
              </a:rPr>
              <a:t>Arpita</a:t>
            </a:r>
            <a:r>
              <a:rPr lang="en-US" sz="2300" b="1" dirty="0" smtClean="0">
                <a:solidFill>
                  <a:srgbClr val="5792BA"/>
                </a:solidFill>
              </a:rPr>
              <a:t> </a:t>
            </a:r>
            <a:r>
              <a:rPr lang="en-US" sz="2300" b="1" dirty="0" err="1" smtClean="0">
                <a:solidFill>
                  <a:srgbClr val="5792BA"/>
                </a:solidFill>
              </a:rPr>
              <a:t>Rai</a:t>
            </a:r>
            <a:endParaRPr lang="en-US" sz="2300" b="1" dirty="0" smtClean="0">
              <a:solidFill>
                <a:srgbClr val="5792BA"/>
              </a:solidFill>
            </a:endParaRPr>
          </a:p>
          <a:p>
            <a:pPr algn="l"/>
            <a:r>
              <a:rPr lang="en-US" sz="2300" b="1" dirty="0" err="1" smtClean="0">
                <a:solidFill>
                  <a:srgbClr val="5792BA"/>
                </a:solidFill>
              </a:rPr>
              <a:t>Int</a:t>
            </a:r>
            <a:r>
              <a:rPr lang="en-US" sz="2300" b="1" dirty="0" smtClean="0">
                <a:solidFill>
                  <a:srgbClr val="5792BA"/>
                </a:solidFill>
              </a:rPr>
              <a:t> 33</a:t>
            </a:r>
            <a:endParaRPr lang="en-US" sz="2300" b="1" dirty="0">
              <a:solidFill>
                <a:srgbClr val="5792BA"/>
              </a:solidFill>
            </a:endParaRPr>
          </a:p>
        </p:txBody>
      </p:sp>
      <p:pic>
        <p:nvPicPr>
          <p:cNvPr id="7" name="Picture 6">
            <a:extLst>
              <a:ext uri="{FF2B5EF4-FFF2-40B4-BE49-F238E27FC236}">
                <a16:creationId xmlns:a16="http://schemas.microsoft.com/office/drawing/2014/main" xmlns="" id="{DD3E8653-8049-4A66-A19D-760997D2C744}"/>
              </a:ext>
            </a:extLst>
          </p:cNvPr>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7372583" y="687081"/>
            <a:ext cx="2929890" cy="2133600"/>
          </a:xfrm>
          <a:prstGeom prst="rect">
            <a:avLst/>
          </a:prstGeom>
          <a:noFill/>
          <a:ln>
            <a:noFill/>
          </a:ln>
        </p:spPr>
      </p:pic>
    </p:spTree>
    <p:extLst>
      <p:ext uri="{BB962C8B-B14F-4D97-AF65-F5344CB8AC3E}">
        <p14:creationId xmlns:p14="http://schemas.microsoft.com/office/powerpoint/2010/main" xmlns="" val="158312012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8392CB7-3CA8-49E0-BA73-C724FAA71577}"/>
              </a:ext>
            </a:extLst>
          </p:cNvPr>
          <p:cNvPicPr>
            <a:picLocks noChangeAspect="1"/>
          </p:cNvPicPr>
          <p:nvPr/>
        </p:nvPicPr>
        <p:blipFill>
          <a:blip r:embed="rId2"/>
          <a:stretch>
            <a:fillRect/>
          </a:stretch>
        </p:blipFill>
        <p:spPr>
          <a:xfrm>
            <a:off x="1102659" y="1387419"/>
            <a:ext cx="4101353" cy="2512228"/>
          </a:xfrm>
          <a:prstGeom prst="rect">
            <a:avLst/>
          </a:prstGeom>
        </p:spPr>
      </p:pic>
      <p:pic>
        <p:nvPicPr>
          <p:cNvPr id="3" name="Picture 2">
            <a:extLst>
              <a:ext uri="{FF2B5EF4-FFF2-40B4-BE49-F238E27FC236}">
                <a16:creationId xmlns:a16="http://schemas.microsoft.com/office/drawing/2014/main" xmlns="" id="{47BF5635-56C7-4BE6-B9F8-C20B2FBB9F03}"/>
              </a:ext>
            </a:extLst>
          </p:cNvPr>
          <p:cNvPicPr>
            <a:picLocks noChangeAspect="1"/>
          </p:cNvPicPr>
          <p:nvPr/>
        </p:nvPicPr>
        <p:blipFill>
          <a:blip r:embed="rId3"/>
          <a:stretch>
            <a:fillRect/>
          </a:stretch>
        </p:blipFill>
        <p:spPr>
          <a:xfrm>
            <a:off x="6347012" y="1387420"/>
            <a:ext cx="4101353" cy="2512227"/>
          </a:xfrm>
          <a:prstGeom prst="rect">
            <a:avLst/>
          </a:prstGeom>
        </p:spPr>
      </p:pic>
      <p:sp>
        <p:nvSpPr>
          <p:cNvPr id="7" name="TextBox 6">
            <a:extLst>
              <a:ext uri="{FF2B5EF4-FFF2-40B4-BE49-F238E27FC236}">
                <a16:creationId xmlns:a16="http://schemas.microsoft.com/office/drawing/2014/main" xmlns="" id="{D2207934-0FD9-4C25-9E78-33573FF9AA71}"/>
              </a:ext>
            </a:extLst>
          </p:cNvPr>
          <p:cNvSpPr txBox="1"/>
          <p:nvPr/>
        </p:nvSpPr>
        <p:spPr>
          <a:xfrm>
            <a:off x="1102659" y="4477562"/>
            <a:ext cx="9345706" cy="1497589"/>
          </a:xfrm>
          <a:prstGeom prst="rect">
            <a:avLst/>
          </a:prstGeom>
          <a:noFill/>
        </p:spPr>
        <p:txBody>
          <a:bodyPr wrap="square">
            <a:spAutoFit/>
          </a:bodyPr>
          <a:lstStyle/>
          <a:p>
            <a:pPr lvl="0">
              <a:lnSpc>
                <a:spcPct val="107000"/>
              </a:lnSpc>
              <a:spcAft>
                <a:spcPts val="800"/>
              </a:spcAft>
            </a:pPr>
            <a:r>
              <a:rPr lang="en-IN" sz="2000" b="1" dirty="0">
                <a:effectLst/>
                <a:ea typeface="Calibri" panose="020F0502020204030204" pitchFamily="34" charset="0"/>
                <a:cs typeface="Times New Roman" panose="02020603050405020304" pitchFamily="18" charset="0"/>
              </a:rPr>
              <a:t>Distribution Plot</a:t>
            </a:r>
            <a:r>
              <a:rPr lang="en-IN" sz="2000" dirty="0">
                <a:effectLst/>
                <a:ea typeface="Calibri" panose="020F0502020204030204" pitchFamily="34" charset="0"/>
                <a:cs typeface="Times New Roman" panose="02020603050405020304" pitchFamily="18" charset="0"/>
              </a:rPr>
              <a:t>: It is mostly used for univariant sets of observations and visualises them using a </a:t>
            </a:r>
            <a:r>
              <a:rPr lang="en-IN" sz="2000" dirty="0" smtClean="0">
                <a:effectLst/>
                <a:ea typeface="Calibri" panose="020F0502020204030204" pitchFamily="34" charset="0"/>
                <a:cs typeface="Times New Roman" panose="02020603050405020304" pitchFamily="18" charset="0"/>
              </a:rPr>
              <a:t>histogram. </a:t>
            </a:r>
          </a:p>
          <a:p>
            <a:pPr lvl="0">
              <a:lnSpc>
                <a:spcPct val="107000"/>
              </a:lnSpc>
              <a:spcAft>
                <a:spcPts val="800"/>
              </a:spcAft>
            </a:pPr>
            <a:r>
              <a:rPr lang="en-US" sz="2000" dirty="0" smtClean="0">
                <a:effectLst/>
                <a:ea typeface="Calibri" panose="020F0502020204030204" pitchFamily="34" charset="0"/>
                <a:cs typeface="Times New Roman" panose="02020603050405020304" pitchFamily="18" charset="0"/>
              </a:rPr>
              <a:t>Through this we get to know that there are </a:t>
            </a:r>
            <a:r>
              <a:rPr lang="en-US" sz="2000" b="1" dirty="0" err="1" smtClean="0">
                <a:effectLst/>
                <a:ea typeface="Calibri" panose="020F0502020204030204" pitchFamily="34" charset="0"/>
                <a:cs typeface="Times New Roman" panose="02020603050405020304" pitchFamily="18" charset="0"/>
              </a:rPr>
              <a:t>skewness</a:t>
            </a:r>
            <a:r>
              <a:rPr lang="en-US" sz="2000" dirty="0" smtClean="0">
                <a:effectLst/>
                <a:ea typeface="Calibri" panose="020F0502020204030204" pitchFamily="34" charset="0"/>
                <a:cs typeface="Times New Roman" panose="02020603050405020304" pitchFamily="18" charset="0"/>
              </a:rPr>
              <a:t> in these </a:t>
            </a:r>
            <a:r>
              <a:rPr lang="en-US" sz="2000" dirty="0">
                <a:effectLst/>
                <a:ea typeface="Calibri" panose="020F0502020204030204" pitchFamily="34" charset="0"/>
                <a:cs typeface="Times New Roman" panose="02020603050405020304" pitchFamily="18" charset="0"/>
              </a:rPr>
              <a:t>three columns which are ‘cnt_da_rech30’, ‘fr_da_rech90’ and ‘cnt_loans90’. </a:t>
            </a:r>
            <a:endParaRPr lang="en-IN" sz="2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54993239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allOve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1DB46-0F8C-4A54-A25F-33F9B2BC439A}"/>
              </a:ext>
            </a:extLst>
          </p:cNvPr>
          <p:cNvSpPr>
            <a:spLocks noGrp="1"/>
          </p:cNvSpPr>
          <p:nvPr>
            <p:ph type="title"/>
          </p:nvPr>
        </p:nvSpPr>
        <p:spPr/>
        <p:txBody>
          <a:bodyPr/>
          <a:lstStyle/>
          <a:p>
            <a:r>
              <a:rPr lang="en-IN" dirty="0"/>
              <a:t>Kernel Density Estimate Plot</a:t>
            </a:r>
          </a:p>
        </p:txBody>
      </p:sp>
      <p:pic>
        <p:nvPicPr>
          <p:cNvPr id="3" name="Picture 2">
            <a:extLst>
              <a:ext uri="{FF2B5EF4-FFF2-40B4-BE49-F238E27FC236}">
                <a16:creationId xmlns:a16="http://schemas.microsoft.com/office/drawing/2014/main" xmlns="" id="{D71EF3F2-B205-4A45-8BC6-DAE6B8D1D5A5}"/>
              </a:ext>
            </a:extLst>
          </p:cNvPr>
          <p:cNvPicPr>
            <a:picLocks noChangeAspect="1"/>
          </p:cNvPicPr>
          <p:nvPr/>
        </p:nvPicPr>
        <p:blipFill>
          <a:blip r:embed="rId2"/>
          <a:stretch>
            <a:fillRect/>
          </a:stretch>
        </p:blipFill>
        <p:spPr>
          <a:xfrm>
            <a:off x="1738549" y="1866900"/>
            <a:ext cx="3819570" cy="2476500"/>
          </a:xfrm>
          <a:prstGeom prst="rect">
            <a:avLst/>
          </a:prstGeom>
        </p:spPr>
      </p:pic>
      <p:pic>
        <p:nvPicPr>
          <p:cNvPr id="4" name="Picture 3">
            <a:extLst>
              <a:ext uri="{FF2B5EF4-FFF2-40B4-BE49-F238E27FC236}">
                <a16:creationId xmlns:a16="http://schemas.microsoft.com/office/drawing/2014/main" xmlns="" id="{2031E425-2AB4-4FCB-89DE-D23831DCEB9F}"/>
              </a:ext>
            </a:extLst>
          </p:cNvPr>
          <p:cNvPicPr>
            <a:picLocks noChangeAspect="1"/>
          </p:cNvPicPr>
          <p:nvPr/>
        </p:nvPicPr>
        <p:blipFill>
          <a:blip r:embed="rId3"/>
          <a:stretch>
            <a:fillRect/>
          </a:stretch>
        </p:blipFill>
        <p:spPr>
          <a:xfrm>
            <a:off x="6633883" y="1866900"/>
            <a:ext cx="3819570" cy="2476500"/>
          </a:xfrm>
          <a:prstGeom prst="rect">
            <a:avLst/>
          </a:prstGeom>
        </p:spPr>
      </p:pic>
      <p:sp>
        <p:nvSpPr>
          <p:cNvPr id="5" name="TextBox 4">
            <a:extLst>
              <a:ext uri="{FF2B5EF4-FFF2-40B4-BE49-F238E27FC236}">
                <a16:creationId xmlns:a16="http://schemas.microsoft.com/office/drawing/2014/main" xmlns="" id="{2A21F309-3744-45AF-AC09-E660ED667AD1}"/>
              </a:ext>
            </a:extLst>
          </p:cNvPr>
          <p:cNvSpPr txBox="1"/>
          <p:nvPr/>
        </p:nvSpPr>
        <p:spPr>
          <a:xfrm>
            <a:off x="1627094" y="4948518"/>
            <a:ext cx="8826359" cy="646331"/>
          </a:xfrm>
          <a:prstGeom prst="rect">
            <a:avLst/>
          </a:prstGeom>
          <a:noFill/>
        </p:spPr>
        <p:txBody>
          <a:bodyPr wrap="square" rtlCol="0">
            <a:spAutoFit/>
          </a:bodyPr>
          <a:lstStyle/>
          <a:p>
            <a:r>
              <a:rPr lang="en-IN" dirty="0"/>
              <a:t>A </a:t>
            </a:r>
            <a:r>
              <a:rPr lang="en-IN" b="1" dirty="0"/>
              <a:t>Kernel Density Estimate plot </a:t>
            </a:r>
            <a:r>
              <a:rPr lang="en-IN" dirty="0"/>
              <a:t>is a way of showing distribution of observations in dataset. Here both the graphs are representing </a:t>
            </a:r>
            <a:r>
              <a:rPr lang="en-IN" b="1" dirty="0"/>
              <a:t>normal distribution</a:t>
            </a:r>
            <a:r>
              <a:rPr lang="en-IN" dirty="0"/>
              <a:t>.</a:t>
            </a:r>
          </a:p>
        </p:txBody>
      </p:sp>
    </p:spTree>
    <p:extLst>
      <p:ext uri="{BB962C8B-B14F-4D97-AF65-F5344CB8AC3E}">
        <p14:creationId xmlns:p14="http://schemas.microsoft.com/office/powerpoint/2010/main" xmlns="" val="3115640396"/>
      </p:ext>
    </p:extLst>
  </p:cSld>
  <p:clrMapOvr>
    <a:masterClrMapping/>
  </p:clrMapOvr>
  <mc:AlternateContent xmlns:mc="http://schemas.openxmlformats.org/markup-compatibility/2006">
    <mc:Choice xmlns:p14="http://schemas.microsoft.com/office/powerpoint/2010/main" xmlns="" Requires="p14">
      <p:transition spd="slow" p14:dur="1600">
        <p14:prism isInverted="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0A05506-F8B0-4731-BC5E-F4E09C25452E}"/>
              </a:ext>
            </a:extLst>
          </p:cNvPr>
          <p:cNvPicPr>
            <a:picLocks noChangeAspect="1"/>
          </p:cNvPicPr>
          <p:nvPr/>
        </p:nvPicPr>
        <p:blipFill>
          <a:blip r:embed="rId2"/>
          <a:stretch>
            <a:fillRect/>
          </a:stretch>
        </p:blipFill>
        <p:spPr>
          <a:xfrm>
            <a:off x="323819" y="1709167"/>
            <a:ext cx="5330294" cy="2079700"/>
          </a:xfrm>
          <a:prstGeom prst="rect">
            <a:avLst/>
          </a:prstGeom>
        </p:spPr>
      </p:pic>
      <p:pic>
        <p:nvPicPr>
          <p:cNvPr id="6" name="Picture 5">
            <a:extLst>
              <a:ext uri="{FF2B5EF4-FFF2-40B4-BE49-F238E27FC236}">
                <a16:creationId xmlns:a16="http://schemas.microsoft.com/office/drawing/2014/main" xmlns="" id="{854B5C48-F76D-417F-8ED7-5726D0E5CF7E}"/>
              </a:ext>
            </a:extLst>
          </p:cNvPr>
          <p:cNvPicPr>
            <a:picLocks noChangeAspect="1"/>
          </p:cNvPicPr>
          <p:nvPr/>
        </p:nvPicPr>
        <p:blipFill>
          <a:blip r:embed="rId3"/>
          <a:stretch>
            <a:fillRect/>
          </a:stretch>
        </p:blipFill>
        <p:spPr>
          <a:xfrm>
            <a:off x="6347375" y="1319901"/>
            <a:ext cx="5330294" cy="2079699"/>
          </a:xfrm>
          <a:prstGeom prst="rect">
            <a:avLst/>
          </a:prstGeom>
        </p:spPr>
      </p:pic>
      <p:pic>
        <p:nvPicPr>
          <p:cNvPr id="7" name="Picture 6">
            <a:extLst>
              <a:ext uri="{FF2B5EF4-FFF2-40B4-BE49-F238E27FC236}">
                <a16:creationId xmlns:a16="http://schemas.microsoft.com/office/drawing/2014/main" xmlns="" id="{569D27C7-72A4-4206-8871-C46F8EB6F63C}"/>
              </a:ext>
            </a:extLst>
          </p:cNvPr>
          <p:cNvPicPr>
            <a:picLocks noChangeAspect="1"/>
          </p:cNvPicPr>
          <p:nvPr/>
        </p:nvPicPr>
        <p:blipFill>
          <a:blip r:embed="rId4"/>
          <a:stretch>
            <a:fillRect/>
          </a:stretch>
        </p:blipFill>
        <p:spPr>
          <a:xfrm>
            <a:off x="297695" y="4074973"/>
            <a:ext cx="5330294" cy="2079699"/>
          </a:xfrm>
          <a:prstGeom prst="rect">
            <a:avLst/>
          </a:prstGeom>
        </p:spPr>
      </p:pic>
      <p:pic>
        <p:nvPicPr>
          <p:cNvPr id="10" name="Picture 9" descr="col.png"/>
          <p:cNvPicPr>
            <a:picLocks noChangeAspect="1"/>
          </p:cNvPicPr>
          <p:nvPr/>
        </p:nvPicPr>
        <p:blipFill>
          <a:blip r:embed="rId5"/>
          <a:stretch>
            <a:fillRect/>
          </a:stretch>
        </p:blipFill>
        <p:spPr>
          <a:xfrm>
            <a:off x="6395839" y="3573439"/>
            <a:ext cx="4782218" cy="2924583"/>
          </a:xfrm>
          <a:prstGeom prst="rect">
            <a:avLst/>
          </a:prstGeom>
        </p:spPr>
      </p:pic>
      <p:sp>
        <p:nvSpPr>
          <p:cNvPr id="11" name="TextBox 10"/>
          <p:cNvSpPr txBox="1"/>
          <p:nvPr/>
        </p:nvSpPr>
        <p:spPr>
          <a:xfrm>
            <a:off x="4754880" y="483326"/>
            <a:ext cx="2182329" cy="646331"/>
          </a:xfrm>
          <a:prstGeom prst="rect">
            <a:avLst/>
          </a:prstGeom>
          <a:noFill/>
        </p:spPr>
        <p:txBody>
          <a:bodyPr wrap="none" rtlCol="0">
            <a:spAutoFit/>
          </a:bodyPr>
          <a:lstStyle/>
          <a:p>
            <a:r>
              <a:rPr lang="en-US" sz="3600" b="1" dirty="0" smtClean="0"/>
              <a:t>PIE CHART</a:t>
            </a:r>
            <a:endParaRPr lang="en-US" sz="3600" b="1" dirty="0"/>
          </a:p>
        </p:txBody>
      </p:sp>
    </p:spTree>
    <p:extLst>
      <p:ext uri="{BB962C8B-B14F-4D97-AF65-F5344CB8AC3E}">
        <p14:creationId xmlns:p14="http://schemas.microsoft.com/office/powerpoint/2010/main" xmlns="" val="2479660634"/>
      </p:ext>
    </p:extLst>
  </p:cSld>
  <p:clrMapOvr>
    <a:masterClrMapping/>
  </p:clrMapOvr>
  <mc:AlternateContent xmlns:mc="http://schemas.openxmlformats.org/markup-compatibility/2006">
    <mc:Choice xmlns:p14="http://schemas.microsoft.com/office/powerpoint/2010/main" xmlns="" Requires="p14">
      <p:transition spd="slow" p14:dur="1250">
        <p14:flip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l.png"/>
          <p:cNvPicPr>
            <a:picLocks noChangeAspect="1"/>
          </p:cNvPicPr>
          <p:nvPr/>
        </p:nvPicPr>
        <p:blipFill>
          <a:blip r:embed="rId2"/>
          <a:stretch>
            <a:fillRect/>
          </a:stretch>
        </p:blipFill>
        <p:spPr>
          <a:xfrm>
            <a:off x="1977216" y="262690"/>
            <a:ext cx="6382641" cy="2857899"/>
          </a:xfrm>
          <a:prstGeom prst="rect">
            <a:avLst/>
          </a:prstGeom>
        </p:spPr>
      </p:pic>
      <p:sp>
        <p:nvSpPr>
          <p:cNvPr id="7" name="TextBox 6"/>
          <p:cNvSpPr txBox="1"/>
          <p:nvPr/>
        </p:nvSpPr>
        <p:spPr>
          <a:xfrm>
            <a:off x="849087" y="4271555"/>
            <a:ext cx="9653450" cy="1754326"/>
          </a:xfrm>
          <a:prstGeom prst="rect">
            <a:avLst/>
          </a:prstGeom>
          <a:noFill/>
        </p:spPr>
        <p:txBody>
          <a:bodyPr wrap="square" rtlCol="0">
            <a:spAutoFit/>
          </a:bodyPr>
          <a:lstStyle/>
          <a:p>
            <a:r>
              <a:rPr lang="en-US" dirty="0" smtClean="0"/>
              <a:t>A </a:t>
            </a:r>
            <a:r>
              <a:rPr lang="en-US" b="1" dirty="0" smtClean="0"/>
              <a:t>pie chart </a:t>
            </a:r>
            <a:r>
              <a:rPr lang="en-US" dirty="0" smtClean="0"/>
              <a:t>is a circular statistical graphic, which is divided into slices to illustrate numerical proportion. In a pie chart, the arc length of each slice is proportional to the quantity it represents.</a:t>
            </a:r>
          </a:p>
          <a:p>
            <a:endParaRPr lang="en-US" dirty="0" smtClean="0"/>
          </a:p>
          <a:p>
            <a:r>
              <a:rPr lang="en-US" dirty="0" smtClean="0"/>
              <a:t>From the above pie charts we can see how data the distributed and where the data is valued maximum.</a:t>
            </a:r>
          </a:p>
          <a:p>
            <a:endParaRPr lang="en-US" dirty="0"/>
          </a:p>
        </p:txBody>
      </p:sp>
    </p:spTree>
    <p:extLst>
      <p:ext uri="{BB962C8B-B14F-4D97-AF65-F5344CB8AC3E}">
        <p14:creationId xmlns:p14="http://schemas.microsoft.com/office/powerpoint/2010/main" xmlns="" val="242432806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44E4FF-5196-49FD-AD4F-0B63CD97A95C}"/>
              </a:ext>
            </a:extLst>
          </p:cNvPr>
          <p:cNvSpPr>
            <a:spLocks noGrp="1"/>
          </p:cNvSpPr>
          <p:nvPr>
            <p:ph type="title"/>
          </p:nvPr>
        </p:nvSpPr>
        <p:spPr/>
        <p:txBody>
          <a:bodyPr/>
          <a:lstStyle/>
          <a:p>
            <a:r>
              <a:rPr lang="en-IN" dirty="0"/>
              <a:t>Strip Plot</a:t>
            </a:r>
          </a:p>
        </p:txBody>
      </p:sp>
      <p:sp>
        <p:nvSpPr>
          <p:cNvPr id="3" name="Text Placeholder 2">
            <a:extLst>
              <a:ext uri="{FF2B5EF4-FFF2-40B4-BE49-F238E27FC236}">
                <a16:creationId xmlns:a16="http://schemas.microsoft.com/office/drawing/2014/main" xmlns="" id="{E6937C86-40B0-46CE-BAB6-CAC098BCA60B}"/>
              </a:ext>
            </a:extLst>
          </p:cNvPr>
          <p:cNvSpPr>
            <a:spLocks noGrp="1"/>
          </p:cNvSpPr>
          <p:nvPr>
            <p:ph type="body" idx="1"/>
          </p:nvPr>
        </p:nvSpPr>
        <p:spPr/>
        <p:txBody>
          <a:bodyPr/>
          <a:lstStyle/>
          <a:p>
            <a:endParaRPr lang="en-IN"/>
          </a:p>
        </p:txBody>
      </p:sp>
      <p:sp>
        <p:nvSpPr>
          <p:cNvPr id="4" name="Picture Placeholder 3">
            <a:extLst>
              <a:ext uri="{FF2B5EF4-FFF2-40B4-BE49-F238E27FC236}">
                <a16:creationId xmlns:a16="http://schemas.microsoft.com/office/drawing/2014/main" xmlns="" id="{71E7C8D3-BA85-4820-8EFD-F47521A8A634}"/>
              </a:ext>
            </a:extLst>
          </p:cNvPr>
          <p:cNvSpPr>
            <a:spLocks noGrp="1"/>
          </p:cNvSpPr>
          <p:nvPr>
            <p:ph type="pic" idx="15"/>
          </p:nvPr>
        </p:nvSpPr>
        <p:spPr/>
      </p:sp>
      <p:sp>
        <p:nvSpPr>
          <p:cNvPr id="5" name="Text Placeholder 4">
            <a:extLst>
              <a:ext uri="{FF2B5EF4-FFF2-40B4-BE49-F238E27FC236}">
                <a16:creationId xmlns:a16="http://schemas.microsoft.com/office/drawing/2014/main" xmlns="" id="{A651B363-3407-434A-AEC0-F69ED7DC6268}"/>
              </a:ext>
            </a:extLst>
          </p:cNvPr>
          <p:cNvSpPr>
            <a:spLocks noGrp="1"/>
          </p:cNvSpPr>
          <p:nvPr>
            <p:ph type="body" sz="half" idx="18"/>
          </p:nvPr>
        </p:nvSpPr>
        <p:spPr/>
        <p:txBody>
          <a:bodyPr/>
          <a:lstStyle/>
          <a:p>
            <a:endParaRPr lang="en-IN"/>
          </a:p>
        </p:txBody>
      </p:sp>
      <p:sp>
        <p:nvSpPr>
          <p:cNvPr id="6" name="Text Placeholder 5">
            <a:extLst>
              <a:ext uri="{FF2B5EF4-FFF2-40B4-BE49-F238E27FC236}">
                <a16:creationId xmlns:a16="http://schemas.microsoft.com/office/drawing/2014/main" xmlns="" id="{A98F6BF3-5451-4D08-8700-84D8D1880925}"/>
              </a:ext>
            </a:extLst>
          </p:cNvPr>
          <p:cNvSpPr>
            <a:spLocks noGrp="1"/>
          </p:cNvSpPr>
          <p:nvPr>
            <p:ph type="body" sz="quarter" idx="3"/>
          </p:nvPr>
        </p:nvSpPr>
        <p:spPr/>
        <p:txBody>
          <a:bodyPr/>
          <a:lstStyle/>
          <a:p>
            <a:endParaRPr lang="en-IN"/>
          </a:p>
        </p:txBody>
      </p:sp>
      <p:sp>
        <p:nvSpPr>
          <p:cNvPr id="7" name="Picture Placeholder 6">
            <a:extLst>
              <a:ext uri="{FF2B5EF4-FFF2-40B4-BE49-F238E27FC236}">
                <a16:creationId xmlns:a16="http://schemas.microsoft.com/office/drawing/2014/main" xmlns="" id="{E470A17C-4696-4ACE-ABFC-10A5D5D6FAE2}"/>
              </a:ext>
            </a:extLst>
          </p:cNvPr>
          <p:cNvSpPr>
            <a:spLocks noGrp="1"/>
          </p:cNvSpPr>
          <p:nvPr>
            <p:ph type="pic" idx="21"/>
          </p:nvPr>
        </p:nvSpPr>
        <p:spPr/>
      </p:sp>
      <p:sp>
        <p:nvSpPr>
          <p:cNvPr id="8" name="Text Placeholder 7">
            <a:extLst>
              <a:ext uri="{FF2B5EF4-FFF2-40B4-BE49-F238E27FC236}">
                <a16:creationId xmlns:a16="http://schemas.microsoft.com/office/drawing/2014/main" xmlns="" id="{5046A664-3948-40D2-8322-8AD4416E0B0E}"/>
              </a:ext>
            </a:extLst>
          </p:cNvPr>
          <p:cNvSpPr>
            <a:spLocks noGrp="1"/>
          </p:cNvSpPr>
          <p:nvPr>
            <p:ph type="body" sz="half" idx="19"/>
          </p:nvPr>
        </p:nvSpPr>
        <p:spPr/>
        <p:txBody>
          <a:bodyPr/>
          <a:lstStyle/>
          <a:p>
            <a:endParaRPr lang="en-IN"/>
          </a:p>
        </p:txBody>
      </p:sp>
      <p:sp>
        <p:nvSpPr>
          <p:cNvPr id="9" name="Text Placeholder 8">
            <a:extLst>
              <a:ext uri="{FF2B5EF4-FFF2-40B4-BE49-F238E27FC236}">
                <a16:creationId xmlns:a16="http://schemas.microsoft.com/office/drawing/2014/main" xmlns="" id="{B1B87D28-2641-4BC7-A7AE-1034F2E1091D}"/>
              </a:ext>
            </a:extLst>
          </p:cNvPr>
          <p:cNvSpPr>
            <a:spLocks noGrp="1"/>
          </p:cNvSpPr>
          <p:nvPr>
            <p:ph type="body" sz="quarter" idx="13"/>
          </p:nvPr>
        </p:nvSpPr>
        <p:spPr/>
        <p:txBody>
          <a:bodyPr/>
          <a:lstStyle/>
          <a:p>
            <a:endParaRPr lang="en-IN"/>
          </a:p>
        </p:txBody>
      </p:sp>
      <p:sp>
        <p:nvSpPr>
          <p:cNvPr id="10" name="Picture Placeholder 9">
            <a:extLst>
              <a:ext uri="{FF2B5EF4-FFF2-40B4-BE49-F238E27FC236}">
                <a16:creationId xmlns:a16="http://schemas.microsoft.com/office/drawing/2014/main" xmlns="" id="{84709AE6-A8E0-4067-A0BE-1AA7F031335A}"/>
              </a:ext>
            </a:extLst>
          </p:cNvPr>
          <p:cNvSpPr>
            <a:spLocks noGrp="1"/>
          </p:cNvSpPr>
          <p:nvPr>
            <p:ph type="pic" idx="22"/>
          </p:nvPr>
        </p:nvSpPr>
        <p:spPr/>
      </p:sp>
      <p:sp>
        <p:nvSpPr>
          <p:cNvPr id="11" name="Text Placeholder 10">
            <a:extLst>
              <a:ext uri="{FF2B5EF4-FFF2-40B4-BE49-F238E27FC236}">
                <a16:creationId xmlns:a16="http://schemas.microsoft.com/office/drawing/2014/main" xmlns="" id="{CE595DDC-26FA-427F-9B23-DBB535016F15}"/>
              </a:ext>
            </a:extLst>
          </p:cNvPr>
          <p:cNvSpPr>
            <a:spLocks noGrp="1"/>
          </p:cNvSpPr>
          <p:nvPr>
            <p:ph type="body" sz="half" idx="20"/>
          </p:nvPr>
        </p:nvSpPr>
        <p:spPr/>
        <p:txBody>
          <a:bodyPr/>
          <a:lstStyle/>
          <a:p>
            <a:endParaRPr lang="en-IN"/>
          </a:p>
        </p:txBody>
      </p:sp>
      <p:pic>
        <p:nvPicPr>
          <p:cNvPr id="12" name="Picture 11">
            <a:extLst>
              <a:ext uri="{FF2B5EF4-FFF2-40B4-BE49-F238E27FC236}">
                <a16:creationId xmlns:a16="http://schemas.microsoft.com/office/drawing/2014/main" xmlns="" id="{BB965E78-9B45-4D38-BACB-BEBC98FE1869}"/>
              </a:ext>
            </a:extLst>
          </p:cNvPr>
          <p:cNvPicPr>
            <a:picLocks noChangeAspect="1"/>
          </p:cNvPicPr>
          <p:nvPr/>
        </p:nvPicPr>
        <p:blipFill>
          <a:blip r:embed="rId2"/>
          <a:stretch>
            <a:fillRect/>
          </a:stretch>
        </p:blipFill>
        <p:spPr>
          <a:xfrm>
            <a:off x="913794" y="1757802"/>
            <a:ext cx="3371153" cy="1965188"/>
          </a:xfrm>
          <a:prstGeom prst="rect">
            <a:avLst/>
          </a:prstGeom>
        </p:spPr>
      </p:pic>
      <p:pic>
        <p:nvPicPr>
          <p:cNvPr id="13" name="Picture 12">
            <a:extLst>
              <a:ext uri="{FF2B5EF4-FFF2-40B4-BE49-F238E27FC236}">
                <a16:creationId xmlns:a16="http://schemas.microsoft.com/office/drawing/2014/main" xmlns="" id="{DEA4B04C-5DFC-4241-A4FD-273220C5DF47}"/>
              </a:ext>
            </a:extLst>
          </p:cNvPr>
          <p:cNvPicPr>
            <a:picLocks noChangeAspect="1"/>
          </p:cNvPicPr>
          <p:nvPr/>
        </p:nvPicPr>
        <p:blipFill>
          <a:blip r:embed="rId3"/>
          <a:stretch>
            <a:fillRect/>
          </a:stretch>
        </p:blipFill>
        <p:spPr>
          <a:xfrm>
            <a:off x="4389255" y="1757802"/>
            <a:ext cx="3371153" cy="1951534"/>
          </a:xfrm>
          <a:prstGeom prst="rect">
            <a:avLst/>
          </a:prstGeom>
        </p:spPr>
      </p:pic>
      <p:pic>
        <p:nvPicPr>
          <p:cNvPr id="14" name="Picture 13">
            <a:extLst>
              <a:ext uri="{FF2B5EF4-FFF2-40B4-BE49-F238E27FC236}">
                <a16:creationId xmlns:a16="http://schemas.microsoft.com/office/drawing/2014/main" xmlns="" id="{29B1EA3D-B67F-4CD6-9405-F04B215096B2}"/>
              </a:ext>
            </a:extLst>
          </p:cNvPr>
          <p:cNvPicPr>
            <a:picLocks noChangeAspect="1"/>
          </p:cNvPicPr>
          <p:nvPr/>
        </p:nvPicPr>
        <p:blipFill>
          <a:blip r:embed="rId4"/>
          <a:stretch>
            <a:fillRect/>
          </a:stretch>
        </p:blipFill>
        <p:spPr>
          <a:xfrm>
            <a:off x="7907052" y="3843481"/>
            <a:ext cx="3371153" cy="1951534"/>
          </a:xfrm>
          <a:prstGeom prst="rect">
            <a:avLst/>
          </a:prstGeom>
        </p:spPr>
      </p:pic>
      <p:pic>
        <p:nvPicPr>
          <p:cNvPr id="15" name="Picture 14">
            <a:extLst>
              <a:ext uri="{FF2B5EF4-FFF2-40B4-BE49-F238E27FC236}">
                <a16:creationId xmlns:a16="http://schemas.microsoft.com/office/drawing/2014/main" xmlns="" id="{D5F9E7D0-F351-4A4B-9843-CB8E00E6E7B9}"/>
              </a:ext>
            </a:extLst>
          </p:cNvPr>
          <p:cNvPicPr>
            <a:picLocks noChangeAspect="1"/>
          </p:cNvPicPr>
          <p:nvPr/>
        </p:nvPicPr>
        <p:blipFill>
          <a:blip r:embed="rId5"/>
          <a:stretch>
            <a:fillRect/>
          </a:stretch>
        </p:blipFill>
        <p:spPr>
          <a:xfrm>
            <a:off x="903146" y="3839667"/>
            <a:ext cx="3371153" cy="1951533"/>
          </a:xfrm>
          <a:prstGeom prst="rect">
            <a:avLst/>
          </a:prstGeom>
        </p:spPr>
      </p:pic>
      <p:pic>
        <p:nvPicPr>
          <p:cNvPr id="16" name="Picture 15">
            <a:extLst>
              <a:ext uri="{FF2B5EF4-FFF2-40B4-BE49-F238E27FC236}">
                <a16:creationId xmlns:a16="http://schemas.microsoft.com/office/drawing/2014/main" xmlns="" id="{A9E679A4-B609-4413-84FA-0183EE57F8D5}"/>
              </a:ext>
            </a:extLst>
          </p:cNvPr>
          <p:cNvPicPr>
            <a:picLocks noChangeAspect="1"/>
          </p:cNvPicPr>
          <p:nvPr/>
        </p:nvPicPr>
        <p:blipFill>
          <a:blip r:embed="rId6"/>
          <a:stretch>
            <a:fillRect/>
          </a:stretch>
        </p:blipFill>
        <p:spPr>
          <a:xfrm>
            <a:off x="4371266" y="3843482"/>
            <a:ext cx="3371153" cy="1947718"/>
          </a:xfrm>
          <a:prstGeom prst="rect">
            <a:avLst/>
          </a:prstGeom>
        </p:spPr>
      </p:pic>
      <p:pic>
        <p:nvPicPr>
          <p:cNvPr id="17" name="Picture 16">
            <a:extLst>
              <a:ext uri="{FF2B5EF4-FFF2-40B4-BE49-F238E27FC236}">
                <a16:creationId xmlns:a16="http://schemas.microsoft.com/office/drawing/2014/main" xmlns="" id="{77315A32-143C-4338-854B-E8E85233C602}"/>
              </a:ext>
            </a:extLst>
          </p:cNvPr>
          <p:cNvPicPr>
            <a:picLocks noChangeAspect="1"/>
          </p:cNvPicPr>
          <p:nvPr/>
        </p:nvPicPr>
        <p:blipFill>
          <a:blip r:embed="rId7"/>
          <a:stretch>
            <a:fillRect/>
          </a:stretch>
        </p:blipFill>
        <p:spPr>
          <a:xfrm>
            <a:off x="7896403" y="1757802"/>
            <a:ext cx="3371153" cy="1951534"/>
          </a:xfrm>
          <a:prstGeom prst="rect">
            <a:avLst/>
          </a:prstGeom>
        </p:spPr>
      </p:pic>
      <p:sp>
        <p:nvSpPr>
          <p:cNvPr id="18" name="TextBox 17">
            <a:extLst>
              <a:ext uri="{FF2B5EF4-FFF2-40B4-BE49-F238E27FC236}">
                <a16:creationId xmlns:a16="http://schemas.microsoft.com/office/drawing/2014/main" xmlns="" id="{287CB447-A309-45CE-A9B9-03C77CD9BB84}"/>
              </a:ext>
            </a:extLst>
          </p:cNvPr>
          <p:cNvSpPr txBox="1"/>
          <p:nvPr/>
        </p:nvSpPr>
        <p:spPr>
          <a:xfrm>
            <a:off x="2389702" y="6241214"/>
            <a:ext cx="10260103" cy="369332"/>
          </a:xfrm>
          <a:prstGeom prst="rect">
            <a:avLst/>
          </a:prstGeom>
          <a:noFill/>
        </p:spPr>
        <p:txBody>
          <a:bodyPr wrap="square" rtlCol="0">
            <a:spAutoFit/>
          </a:bodyPr>
          <a:lstStyle/>
          <a:p>
            <a:r>
              <a:rPr lang="en-IN" dirty="0"/>
              <a:t>It gives us the range over which the observations are distributed. </a:t>
            </a:r>
          </a:p>
        </p:txBody>
      </p:sp>
    </p:spTree>
    <p:extLst>
      <p:ext uri="{BB962C8B-B14F-4D97-AF65-F5344CB8AC3E}">
        <p14:creationId xmlns:p14="http://schemas.microsoft.com/office/powerpoint/2010/main" xmlns="" val="247377314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prestig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F27672-CAEA-47C1-80F1-A7C9A85F030B}"/>
              </a:ext>
            </a:extLst>
          </p:cNvPr>
          <p:cNvSpPr>
            <a:spLocks noGrp="1"/>
          </p:cNvSpPr>
          <p:nvPr>
            <p:ph type="title"/>
          </p:nvPr>
        </p:nvSpPr>
        <p:spPr/>
        <p:txBody>
          <a:bodyPr/>
          <a:lstStyle/>
          <a:p>
            <a:r>
              <a:rPr lang="en-IN" dirty="0"/>
              <a:t>Box Plot</a:t>
            </a:r>
            <a:br>
              <a:rPr lang="en-IN" dirty="0"/>
            </a:br>
            <a:endParaRPr lang="en-IN" dirty="0"/>
          </a:p>
        </p:txBody>
      </p:sp>
      <p:pic>
        <p:nvPicPr>
          <p:cNvPr id="5" name="Content Placeholder 4">
            <a:extLst>
              <a:ext uri="{FF2B5EF4-FFF2-40B4-BE49-F238E27FC236}">
                <a16:creationId xmlns:a16="http://schemas.microsoft.com/office/drawing/2014/main" xmlns="" id="{485CF9B9-6F36-4635-AF28-A66582E6B9FE}"/>
              </a:ext>
            </a:extLst>
          </p:cNvPr>
          <p:cNvPicPr>
            <a:picLocks noGrp="1" noChangeAspect="1"/>
          </p:cNvPicPr>
          <p:nvPr>
            <p:ph idx="1"/>
          </p:nvPr>
        </p:nvPicPr>
        <p:blipFill>
          <a:blip r:embed="rId2"/>
          <a:stretch>
            <a:fillRect/>
          </a:stretch>
        </p:blipFill>
        <p:spPr>
          <a:xfrm>
            <a:off x="5302643" y="627497"/>
            <a:ext cx="5744377" cy="5144218"/>
          </a:xfrm>
          <a:prstGeom prst="rect">
            <a:avLst/>
          </a:prstGeom>
        </p:spPr>
      </p:pic>
      <p:sp>
        <p:nvSpPr>
          <p:cNvPr id="4" name="Text Placeholder 3">
            <a:extLst>
              <a:ext uri="{FF2B5EF4-FFF2-40B4-BE49-F238E27FC236}">
                <a16:creationId xmlns:a16="http://schemas.microsoft.com/office/drawing/2014/main" xmlns="" id="{301C9ADB-4B3D-4E9A-A45C-D528C24F2846}"/>
              </a:ext>
            </a:extLst>
          </p:cNvPr>
          <p:cNvSpPr>
            <a:spLocks noGrp="1"/>
          </p:cNvSpPr>
          <p:nvPr>
            <p:ph type="body" sz="half" idx="2"/>
          </p:nvPr>
        </p:nvSpPr>
        <p:spPr/>
        <p:txBody>
          <a:bodyPr>
            <a:normAutofit/>
          </a:bodyPr>
          <a:lstStyle/>
          <a:p>
            <a:r>
              <a:rPr lang="en-US" sz="2000" dirty="0"/>
              <a:t>A single box plot can be used to illustrate multiple statistics from a vast quantity of </a:t>
            </a:r>
            <a:r>
              <a:rPr lang="en-US" sz="2000" dirty="0" smtClean="0"/>
              <a:t>data.</a:t>
            </a:r>
          </a:p>
          <a:p>
            <a:r>
              <a:rPr lang="en-US" sz="2000" b="1" dirty="0" smtClean="0"/>
              <a:t>Box </a:t>
            </a:r>
            <a:r>
              <a:rPr lang="en-US" sz="2000" b="1" dirty="0"/>
              <a:t>plots </a:t>
            </a:r>
            <a:r>
              <a:rPr lang="en-US" sz="2000" dirty="0"/>
              <a:t>provide some insight into the symmetry and </a:t>
            </a:r>
            <a:r>
              <a:rPr lang="en-US" sz="2000" b="1" dirty="0"/>
              <a:t>skewness</a:t>
            </a:r>
            <a:r>
              <a:rPr lang="en-US" sz="2000" dirty="0"/>
              <a:t> of the data</a:t>
            </a:r>
            <a:r>
              <a:rPr lang="en-US" sz="2000" dirty="0" smtClean="0"/>
              <a:t>.</a:t>
            </a:r>
          </a:p>
          <a:p>
            <a:r>
              <a:rPr lang="en-US" sz="2000" dirty="0" smtClean="0"/>
              <a:t> </a:t>
            </a:r>
            <a:r>
              <a:rPr lang="en-US" sz="2000" b="1" dirty="0"/>
              <a:t>Outliers</a:t>
            </a:r>
            <a:r>
              <a:rPr lang="en-US" sz="2000" dirty="0"/>
              <a:t> are also visible in box plots.</a:t>
            </a:r>
            <a:endParaRPr lang="en-IN" sz="2000" dirty="0"/>
          </a:p>
        </p:txBody>
      </p:sp>
    </p:spTree>
    <p:extLst>
      <p:ext uri="{BB962C8B-B14F-4D97-AF65-F5344CB8AC3E}">
        <p14:creationId xmlns:p14="http://schemas.microsoft.com/office/powerpoint/2010/main" xmlns="" val="1230750030"/>
      </p:ext>
    </p:extLst>
  </p:cSld>
  <p:clrMapOvr>
    <a:masterClrMapping/>
  </p:clrMapOvr>
  <mc:AlternateContent xmlns:mc="http://schemas.openxmlformats.org/markup-compatibility/2006">
    <mc:Choice xmlns:p14="http://schemas.microsoft.com/office/powerpoint/2010/main" xmlns="" Requires="p14">
      <p:transition spd="slow" p14:dur="1600">
        <p:blinds dir="vert"/>
      </p:transition>
    </mc:Choice>
    <mc:Fallback>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95179DE8-AFD0-4870-BF2D-B4F9AAEF6ECC}"/>
              </a:ext>
            </a:extLst>
          </p:cNvPr>
          <p:cNvPicPr>
            <a:picLocks noGrp="1" noChangeAspect="1"/>
          </p:cNvPicPr>
          <p:nvPr>
            <p:ph type="pic" idx="1"/>
          </p:nvPr>
        </p:nvPicPr>
        <p:blipFill>
          <a:blip r:embed="rId2"/>
          <a:srcRect t="18692" b="18692"/>
          <a:stretch>
            <a:fillRect/>
          </a:stretch>
        </p:blipFill>
        <p:spPr>
          <a:prstGeom prst="rect">
            <a:avLst/>
          </a:prstGeom>
        </p:spPr>
      </p:pic>
      <p:sp>
        <p:nvSpPr>
          <p:cNvPr id="4" name="Text Placeholder 3">
            <a:extLst>
              <a:ext uri="{FF2B5EF4-FFF2-40B4-BE49-F238E27FC236}">
                <a16:creationId xmlns:a16="http://schemas.microsoft.com/office/drawing/2014/main" xmlns="" id="{E910FEB8-C661-403F-A42D-6825857DD5C3}"/>
              </a:ext>
            </a:extLst>
          </p:cNvPr>
          <p:cNvSpPr>
            <a:spLocks noGrp="1"/>
          </p:cNvSpPr>
          <p:nvPr>
            <p:ph type="body" sz="half" idx="2"/>
          </p:nvPr>
        </p:nvSpPr>
        <p:spPr>
          <a:xfrm>
            <a:off x="1227909" y="5367337"/>
            <a:ext cx="9666514" cy="1229405"/>
          </a:xfrm>
        </p:spPr>
        <p:txBody>
          <a:bodyPr>
            <a:normAutofit fontScale="32500" lnSpcReduction="20000"/>
          </a:bodyPr>
          <a:lstStyle/>
          <a:p>
            <a:r>
              <a:rPr lang="en-IN" sz="7200" dirty="0">
                <a:effectLst/>
                <a:ea typeface="Calibri" panose="020F0502020204030204" pitchFamily="34" charset="0"/>
                <a:cs typeface="Times New Roman" panose="02020603050405020304" pitchFamily="18" charset="0"/>
              </a:rPr>
              <a:t>There are so many outliers in the dataset and if we remove all the outliers, we will lose almost 18% of the data and we can’t afford to lose that much of data, hence we will remove the outliers with </a:t>
            </a:r>
            <a:r>
              <a:rPr lang="en-IN" sz="7200" b="1" dirty="0" err="1">
                <a:effectLst/>
                <a:ea typeface="Calibri" panose="020F0502020204030204" pitchFamily="34" charset="0"/>
                <a:cs typeface="Times New Roman" panose="02020603050405020304" pitchFamily="18" charset="0"/>
              </a:rPr>
              <a:t>zscore</a:t>
            </a:r>
            <a:r>
              <a:rPr lang="en-IN" sz="7200" dirty="0">
                <a:effectLst/>
                <a:ea typeface="Calibri" panose="020F0502020204030204" pitchFamily="34" charset="0"/>
                <a:cs typeface="Times New Roman" panose="02020603050405020304" pitchFamily="18" charset="0"/>
              </a:rPr>
              <a:t> </a:t>
            </a:r>
            <a:r>
              <a:rPr lang="en-IN" sz="7200" dirty="0" smtClean="0">
                <a:effectLst/>
                <a:ea typeface="Calibri" panose="020F0502020204030204" pitchFamily="34" charset="0"/>
                <a:cs typeface="Times New Roman" panose="02020603050405020304" pitchFamily="18" charset="0"/>
              </a:rPr>
              <a:t> for value </a:t>
            </a:r>
            <a:r>
              <a:rPr lang="en-IN" sz="7200" dirty="0">
                <a:effectLst/>
                <a:ea typeface="Calibri" panose="020F0502020204030204" pitchFamily="34" charset="0"/>
                <a:cs typeface="Times New Roman" panose="02020603050405020304" pitchFamily="18" charset="0"/>
              </a:rPr>
              <a:t>more than 5 and </a:t>
            </a:r>
            <a:r>
              <a:rPr lang="en-IN" sz="7200" dirty="0" smtClean="0">
                <a:ea typeface="Calibri" panose="020F0502020204030204" pitchFamily="34" charset="0"/>
                <a:cs typeface="Times New Roman" panose="02020603050405020304" pitchFamily="18" charset="0"/>
              </a:rPr>
              <a:t>by this</a:t>
            </a:r>
            <a:r>
              <a:rPr lang="en-IN" sz="7200" dirty="0" smtClean="0">
                <a:effectLst/>
                <a:ea typeface="Calibri" panose="020F0502020204030204" pitchFamily="34" charset="0"/>
                <a:cs typeface="Times New Roman" panose="02020603050405020304" pitchFamily="18" charset="0"/>
              </a:rPr>
              <a:t> </a:t>
            </a:r>
            <a:r>
              <a:rPr lang="en-IN" sz="7200" dirty="0">
                <a:effectLst/>
                <a:ea typeface="Calibri" panose="020F0502020204030204" pitchFamily="34" charset="0"/>
                <a:cs typeface="Times New Roman" panose="02020603050405020304" pitchFamily="18" charset="0"/>
              </a:rPr>
              <a:t>we will lose only 7.5% of the data which is </a:t>
            </a:r>
            <a:r>
              <a:rPr lang="en-IN" sz="7200" dirty="0" smtClean="0">
                <a:effectLst/>
                <a:ea typeface="Calibri" panose="020F0502020204030204" pitchFamily="34" charset="0"/>
                <a:cs typeface="Times New Roman" panose="02020603050405020304" pitchFamily="18" charset="0"/>
              </a:rPr>
              <a:t>acceptable. </a:t>
            </a:r>
            <a:endParaRPr lang="en-IN" sz="7200" dirty="0">
              <a:effectLst/>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1362636107"/>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FCD19F-E7A1-4AE8-882B-5F1F64100B4B}"/>
              </a:ext>
            </a:extLst>
          </p:cNvPr>
          <p:cNvSpPr>
            <a:spLocks noGrp="1"/>
          </p:cNvSpPr>
          <p:nvPr>
            <p:ph type="title"/>
          </p:nvPr>
        </p:nvSpPr>
        <p:spPr/>
        <p:txBody>
          <a:bodyPr/>
          <a:lstStyle/>
          <a:p>
            <a:r>
              <a:rPr lang="en-IN" dirty="0"/>
              <a:t>Bar Graph</a:t>
            </a:r>
          </a:p>
        </p:txBody>
      </p:sp>
      <p:pic>
        <p:nvPicPr>
          <p:cNvPr id="3" name="Picture 2">
            <a:extLst>
              <a:ext uri="{FF2B5EF4-FFF2-40B4-BE49-F238E27FC236}">
                <a16:creationId xmlns:a16="http://schemas.microsoft.com/office/drawing/2014/main" xmlns="" id="{10DD16E0-5D3E-402A-8C8C-6287D503AABD}"/>
              </a:ext>
            </a:extLst>
          </p:cNvPr>
          <p:cNvPicPr>
            <a:picLocks noChangeAspect="1"/>
          </p:cNvPicPr>
          <p:nvPr/>
        </p:nvPicPr>
        <p:blipFill>
          <a:blip r:embed="rId2"/>
          <a:stretch>
            <a:fillRect/>
          </a:stretch>
        </p:blipFill>
        <p:spPr>
          <a:xfrm>
            <a:off x="107575" y="1866900"/>
            <a:ext cx="7422777" cy="3807759"/>
          </a:xfrm>
          <a:prstGeom prst="rect">
            <a:avLst/>
          </a:prstGeom>
        </p:spPr>
      </p:pic>
      <p:sp>
        <p:nvSpPr>
          <p:cNvPr id="4" name="TextBox 3">
            <a:extLst>
              <a:ext uri="{FF2B5EF4-FFF2-40B4-BE49-F238E27FC236}">
                <a16:creationId xmlns:a16="http://schemas.microsoft.com/office/drawing/2014/main" xmlns="" id="{F9E29AF4-37D3-41E1-9DF3-F46985E89EC9}"/>
              </a:ext>
            </a:extLst>
          </p:cNvPr>
          <p:cNvSpPr txBox="1"/>
          <p:nvPr/>
        </p:nvSpPr>
        <p:spPr>
          <a:xfrm>
            <a:off x="8162364" y="1734671"/>
            <a:ext cx="3671047" cy="4370427"/>
          </a:xfrm>
          <a:prstGeom prst="rect">
            <a:avLst/>
          </a:prstGeom>
          <a:noFill/>
        </p:spPr>
        <p:txBody>
          <a:bodyPr wrap="square" rtlCol="0">
            <a:spAutoFit/>
          </a:bodyPr>
          <a:lstStyle/>
          <a:p>
            <a:r>
              <a:rPr lang="en-IN" sz="2000" dirty="0">
                <a:effectLst/>
                <a:ea typeface="Calibri" panose="020F0502020204030204" pitchFamily="34" charset="0"/>
                <a:cs typeface="Times New Roman" panose="02020603050405020304" pitchFamily="18" charset="0"/>
              </a:rPr>
              <a:t>While checking the correlation using </a:t>
            </a:r>
            <a:r>
              <a:rPr lang="en-IN" sz="2000" dirty="0" err="1">
                <a:effectLst/>
                <a:ea typeface="Calibri" panose="020F0502020204030204" pitchFamily="34" charset="0"/>
                <a:cs typeface="Times New Roman" panose="02020603050405020304" pitchFamily="18" charset="0"/>
              </a:rPr>
              <a:t>Corr</a:t>
            </a:r>
            <a:r>
              <a:rPr lang="en-IN" sz="2000" dirty="0">
                <a:effectLst/>
                <a:ea typeface="Calibri" panose="020F0502020204030204" pitchFamily="34" charset="0"/>
                <a:cs typeface="Times New Roman" panose="02020603050405020304" pitchFamily="18" charset="0"/>
              </a:rPr>
              <a:t>(), we found out that, two features have negligible correlation with the target, which we can </a:t>
            </a:r>
            <a:r>
              <a:rPr lang="en-IN" sz="2000" dirty="0" smtClean="0">
                <a:effectLst/>
                <a:ea typeface="Calibri" panose="020F0502020204030204" pitchFamily="34" charset="0"/>
                <a:cs typeface="Times New Roman" panose="02020603050405020304" pitchFamily="18" charset="0"/>
              </a:rPr>
              <a:t>drop </a:t>
            </a:r>
            <a:r>
              <a:rPr lang="en-IN" sz="2000" dirty="0">
                <a:effectLst/>
                <a:ea typeface="Calibri" panose="020F0502020204030204" pitchFamily="34" charset="0"/>
                <a:cs typeface="Times New Roman" panose="02020603050405020304" pitchFamily="18" charset="0"/>
              </a:rPr>
              <a:t>to make our model more effective.  </a:t>
            </a:r>
            <a:endParaRPr lang="en-IN" sz="2000" dirty="0" smtClean="0">
              <a:effectLst/>
              <a:ea typeface="Calibri" panose="020F0502020204030204" pitchFamily="34" charset="0"/>
              <a:cs typeface="Times New Roman" panose="02020603050405020304" pitchFamily="18" charset="0"/>
            </a:endParaRPr>
          </a:p>
          <a:p>
            <a:r>
              <a:rPr lang="en-IN" sz="2000" dirty="0" smtClean="0">
                <a:effectLst/>
                <a:ea typeface="Calibri" panose="020F0502020204030204" pitchFamily="34" charset="0"/>
                <a:cs typeface="Times New Roman" panose="02020603050405020304" pitchFamily="18" charset="0"/>
              </a:rPr>
              <a:t>These </a:t>
            </a:r>
            <a:r>
              <a:rPr lang="en-IN" sz="2000" dirty="0">
                <a:effectLst/>
                <a:ea typeface="Calibri" panose="020F0502020204030204" pitchFamily="34" charset="0"/>
                <a:cs typeface="Times New Roman" panose="02020603050405020304" pitchFamily="18" charset="0"/>
              </a:rPr>
              <a:t>features are : </a:t>
            </a:r>
            <a:r>
              <a:rPr lang="en-IN" sz="2000" b="1" dirty="0">
                <a:effectLst/>
                <a:ea typeface="Calibri" panose="020F0502020204030204" pitchFamily="34" charset="0"/>
                <a:cs typeface="Times New Roman" panose="02020603050405020304" pitchFamily="18" charset="0"/>
              </a:rPr>
              <a:t>‘maxamnt_loans30’ </a:t>
            </a:r>
            <a:r>
              <a:rPr lang="en-IN" sz="2000" dirty="0">
                <a:effectLst/>
                <a:ea typeface="Calibri" panose="020F0502020204030204" pitchFamily="34" charset="0"/>
                <a:cs typeface="Times New Roman" panose="02020603050405020304" pitchFamily="18" charset="0"/>
              </a:rPr>
              <a:t>(maximum amount of loan taken by the user in last 30 days) </a:t>
            </a:r>
            <a:endParaRPr lang="en-IN" sz="2000" dirty="0" smtClean="0">
              <a:effectLst/>
              <a:ea typeface="Calibri" panose="020F0502020204030204" pitchFamily="34" charset="0"/>
              <a:cs typeface="Times New Roman" panose="02020603050405020304" pitchFamily="18" charset="0"/>
            </a:endParaRPr>
          </a:p>
          <a:p>
            <a:r>
              <a:rPr lang="en-IN" sz="2000" b="1" dirty="0" smtClean="0">
                <a:effectLst/>
                <a:ea typeface="Calibri" panose="020F0502020204030204" pitchFamily="34" charset="0"/>
                <a:cs typeface="Times New Roman" panose="02020603050405020304" pitchFamily="18" charset="0"/>
              </a:rPr>
              <a:t>‘</a:t>
            </a:r>
            <a:r>
              <a:rPr lang="en-IN" sz="2000" b="1" dirty="0">
                <a:effectLst/>
                <a:ea typeface="Calibri" panose="020F0502020204030204" pitchFamily="34" charset="0"/>
                <a:cs typeface="Times New Roman" panose="02020603050405020304" pitchFamily="18" charset="0"/>
              </a:rPr>
              <a:t>fr_da_rech30’ </a:t>
            </a:r>
            <a:r>
              <a:rPr lang="en-IN" sz="2000" dirty="0">
                <a:effectLst/>
                <a:ea typeface="Calibri" panose="020F0502020204030204" pitchFamily="34" charset="0"/>
                <a:cs typeface="Times New Roman" panose="02020603050405020304" pitchFamily="18" charset="0"/>
              </a:rPr>
              <a:t>(Frequency of data account recharged in last 30 days).</a:t>
            </a:r>
          </a:p>
          <a:p>
            <a:endParaRPr lang="en-IN" dirty="0"/>
          </a:p>
        </p:txBody>
      </p:sp>
    </p:spTree>
    <p:extLst>
      <p:ext uri="{BB962C8B-B14F-4D97-AF65-F5344CB8AC3E}">
        <p14:creationId xmlns:p14="http://schemas.microsoft.com/office/powerpoint/2010/main" xmlns="" val="2924614609"/>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EE1752-8EC9-4751-A69D-EE6BA5F2E0FE}"/>
              </a:ext>
            </a:extLst>
          </p:cNvPr>
          <p:cNvSpPr>
            <a:spLocks noGrp="1"/>
          </p:cNvSpPr>
          <p:nvPr>
            <p:ph type="title"/>
          </p:nvPr>
        </p:nvSpPr>
        <p:spPr>
          <a:xfrm>
            <a:off x="919119" y="0"/>
            <a:ext cx="10353762" cy="1257300"/>
          </a:xfrm>
        </p:spPr>
        <p:txBody>
          <a:bodyPr/>
          <a:lstStyle/>
          <a:p>
            <a:r>
              <a:rPr lang="en-IN" dirty="0"/>
              <a:t>Heat Map</a:t>
            </a:r>
          </a:p>
        </p:txBody>
      </p:sp>
      <p:pic>
        <p:nvPicPr>
          <p:cNvPr id="3" name="Picture 2">
            <a:extLst>
              <a:ext uri="{FF2B5EF4-FFF2-40B4-BE49-F238E27FC236}">
                <a16:creationId xmlns:a16="http://schemas.microsoft.com/office/drawing/2014/main" xmlns="" id="{FDE19118-78E2-450B-9BB9-F349AFE0DA5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966882" y="1370386"/>
            <a:ext cx="8111187" cy="4909389"/>
          </a:xfrm>
          <a:prstGeom prst="rect">
            <a:avLst/>
          </a:prstGeom>
        </p:spPr>
      </p:pic>
      <p:sp>
        <p:nvSpPr>
          <p:cNvPr id="4" name="TextBox 3">
            <a:extLst>
              <a:ext uri="{FF2B5EF4-FFF2-40B4-BE49-F238E27FC236}">
                <a16:creationId xmlns:a16="http://schemas.microsoft.com/office/drawing/2014/main" xmlns="" id="{25B05FBF-7170-49B7-889E-AD3DE17CB795}"/>
              </a:ext>
            </a:extLst>
          </p:cNvPr>
          <p:cNvSpPr txBox="1"/>
          <p:nvPr/>
        </p:nvSpPr>
        <p:spPr>
          <a:xfrm>
            <a:off x="113931" y="1276257"/>
            <a:ext cx="3738283" cy="5078313"/>
          </a:xfrm>
          <a:prstGeom prst="rect">
            <a:avLst/>
          </a:prstGeom>
          <a:noFill/>
        </p:spPr>
        <p:txBody>
          <a:bodyPr wrap="square" rtlCol="0">
            <a:spAutoFit/>
          </a:bodyPr>
          <a:lstStyle/>
          <a:p>
            <a:pPr algn="just"/>
            <a:r>
              <a:rPr lang="en-IN" dirty="0">
                <a:effectLst/>
                <a:ea typeface="Calibri" panose="020F0502020204030204" pitchFamily="34" charset="0"/>
                <a:cs typeface="Times New Roman" panose="02020603050405020304" pitchFamily="18" charset="0"/>
              </a:rPr>
              <a:t>From the above heatmap we conclude that </a:t>
            </a:r>
            <a:r>
              <a:rPr lang="en-IN" dirty="0" smtClean="0">
                <a:effectLst/>
                <a:ea typeface="Calibri" panose="020F0502020204030204" pitchFamily="34" charset="0"/>
                <a:cs typeface="Times New Roman" panose="02020603050405020304" pitchFamily="18" charset="0"/>
              </a:rPr>
              <a:t>-</a:t>
            </a:r>
          </a:p>
          <a:p>
            <a:pPr algn="just">
              <a:buFont typeface="Arial" pitchFamily="34" charset="0"/>
              <a:buChar char="•"/>
            </a:pPr>
            <a:r>
              <a:rPr lang="en-IN" b="1" dirty="0" smtClean="0">
                <a:ea typeface="Calibri" panose="020F0502020204030204" pitchFamily="34" charset="0"/>
                <a:cs typeface="Times New Roman" panose="02020603050405020304" pitchFamily="18" charset="0"/>
              </a:rPr>
              <a:t>‘cnt_ma_rech90’ </a:t>
            </a:r>
            <a:r>
              <a:rPr lang="en-IN" dirty="0" smtClean="0">
                <a:ea typeface="Calibri" panose="020F0502020204030204" pitchFamily="34" charset="0"/>
                <a:cs typeface="Times New Roman" panose="02020603050405020304" pitchFamily="18" charset="0"/>
              </a:rPr>
              <a:t>has the maximum positive correlation with the target.</a:t>
            </a:r>
          </a:p>
          <a:p>
            <a:pPr algn="just">
              <a:buFont typeface="Arial" pitchFamily="34" charset="0"/>
              <a:buChar char="•"/>
            </a:pPr>
            <a:r>
              <a:rPr lang="en-IN" dirty="0" smtClean="0">
                <a:effectLst/>
                <a:ea typeface="Calibri" panose="020F0502020204030204" pitchFamily="34" charset="0"/>
                <a:cs typeface="Times New Roman" panose="02020603050405020304" pitchFamily="18" charset="0"/>
              </a:rPr>
              <a:t>As the value of </a:t>
            </a:r>
            <a:r>
              <a:rPr lang="en-IN" b="1" dirty="0" smtClean="0">
                <a:effectLst/>
                <a:ea typeface="Calibri" panose="020F0502020204030204" pitchFamily="34" charset="0"/>
                <a:cs typeface="Times New Roman" panose="02020603050405020304" pitchFamily="18" charset="0"/>
              </a:rPr>
              <a:t>‘cnt_ma_rech90</a:t>
            </a:r>
            <a:r>
              <a:rPr lang="en-IN" dirty="0">
                <a:effectLst/>
                <a:ea typeface="Calibri" panose="020F0502020204030204" pitchFamily="34" charset="0"/>
                <a:cs typeface="Times New Roman" panose="02020603050405020304" pitchFamily="18" charset="0"/>
              </a:rPr>
              <a:t>’ increases, there </a:t>
            </a:r>
            <a:r>
              <a:rPr lang="en-IN" dirty="0" smtClean="0">
                <a:effectLst/>
                <a:ea typeface="Calibri" panose="020F0502020204030204" pitchFamily="34" charset="0"/>
                <a:cs typeface="Times New Roman" panose="02020603050405020304" pitchFamily="18" charset="0"/>
              </a:rPr>
              <a:t>is more </a:t>
            </a:r>
            <a:r>
              <a:rPr lang="en-IN" dirty="0">
                <a:effectLst/>
                <a:ea typeface="Calibri" panose="020F0502020204030204" pitchFamily="34" charset="0"/>
                <a:cs typeface="Times New Roman" panose="02020603050405020304" pitchFamily="18" charset="0"/>
              </a:rPr>
              <a:t>chances of a customer </a:t>
            </a:r>
            <a:r>
              <a:rPr lang="en-IN" dirty="0" smtClean="0">
                <a:effectLst/>
                <a:ea typeface="Calibri" panose="020F0502020204030204" pitchFamily="34" charset="0"/>
                <a:cs typeface="Times New Roman" panose="02020603050405020304" pitchFamily="18" charset="0"/>
              </a:rPr>
              <a:t>being a </a:t>
            </a:r>
            <a:r>
              <a:rPr lang="en-IN" dirty="0">
                <a:effectLst/>
                <a:ea typeface="Calibri" panose="020F0502020204030204" pitchFamily="34" charset="0"/>
                <a:cs typeface="Times New Roman" panose="02020603050405020304" pitchFamily="18" charset="0"/>
              </a:rPr>
              <a:t>non-defaulter</a:t>
            </a:r>
            <a:r>
              <a:rPr lang="en-IN" dirty="0" smtClean="0">
                <a:effectLst/>
                <a:ea typeface="Calibri" panose="020F0502020204030204" pitchFamily="34" charset="0"/>
                <a:cs typeface="Times New Roman" panose="02020603050405020304" pitchFamily="18" charset="0"/>
              </a:rPr>
              <a:t>.</a:t>
            </a:r>
          </a:p>
          <a:p>
            <a:pPr algn="just">
              <a:buFont typeface="Arial" pitchFamily="34" charset="0"/>
              <a:buChar char="•"/>
            </a:pPr>
            <a:r>
              <a:rPr lang="en-IN" dirty="0" smtClean="0">
                <a:effectLst/>
                <a:ea typeface="Calibri" panose="020F0502020204030204" pitchFamily="34" charset="0"/>
                <a:cs typeface="Times New Roman" panose="02020603050405020304" pitchFamily="18" charset="0"/>
              </a:rPr>
              <a:t> </a:t>
            </a:r>
            <a:r>
              <a:rPr lang="en-IN" b="1" dirty="0">
                <a:effectLst/>
                <a:ea typeface="Calibri" panose="020F0502020204030204" pitchFamily="34" charset="0"/>
                <a:cs typeface="Times New Roman" panose="02020603050405020304" pitchFamily="18" charset="0"/>
              </a:rPr>
              <a:t>‘sumamnt_ma_rech90</a:t>
            </a:r>
            <a:r>
              <a:rPr lang="en-IN" b="1" dirty="0" smtClean="0">
                <a:effectLst/>
                <a:ea typeface="Calibri" panose="020F0502020204030204" pitchFamily="34" charset="0"/>
                <a:cs typeface="Times New Roman" panose="02020603050405020304" pitchFamily="18" charset="0"/>
              </a:rPr>
              <a:t>’, ‘</a:t>
            </a:r>
            <a:r>
              <a:rPr lang="en-IN" b="1" dirty="0">
                <a:effectLst/>
                <a:ea typeface="Calibri" panose="020F0502020204030204" pitchFamily="34" charset="0"/>
                <a:cs typeface="Times New Roman" panose="02020603050405020304" pitchFamily="18" charset="0"/>
              </a:rPr>
              <a:t>amnt_loans90’ and ‘cnt_loans30</a:t>
            </a:r>
            <a:r>
              <a:rPr lang="en-IN" dirty="0">
                <a:effectLst/>
                <a:ea typeface="Calibri" panose="020F0502020204030204" pitchFamily="34" charset="0"/>
                <a:cs typeface="Times New Roman" panose="02020603050405020304" pitchFamily="18" charset="0"/>
              </a:rPr>
              <a:t>’ have same positive </a:t>
            </a:r>
            <a:r>
              <a:rPr lang="en-IN" b="1" dirty="0">
                <a:effectLst/>
                <a:ea typeface="Calibri" panose="020F0502020204030204" pitchFamily="34" charset="0"/>
                <a:cs typeface="Times New Roman" panose="02020603050405020304" pitchFamily="18" charset="0"/>
              </a:rPr>
              <a:t>correlation</a:t>
            </a:r>
            <a:r>
              <a:rPr lang="en-IN" dirty="0">
                <a:effectLst/>
                <a:ea typeface="Calibri" panose="020F0502020204030204" pitchFamily="34" charset="0"/>
                <a:cs typeface="Times New Roman" panose="02020603050405020304" pitchFamily="18" charset="0"/>
              </a:rPr>
              <a:t> with the </a:t>
            </a:r>
            <a:r>
              <a:rPr lang="en-IN" dirty="0" smtClean="0">
                <a:effectLst/>
                <a:ea typeface="Calibri" panose="020F0502020204030204" pitchFamily="34" charset="0"/>
                <a:cs typeface="Times New Roman" panose="02020603050405020304" pitchFamily="18" charset="0"/>
              </a:rPr>
              <a:t>target. </a:t>
            </a:r>
          </a:p>
          <a:p>
            <a:pPr algn="just">
              <a:buFont typeface="Arial" pitchFamily="34" charset="0"/>
              <a:buChar char="•"/>
            </a:pPr>
            <a:r>
              <a:rPr lang="en-IN" dirty="0" smtClean="0">
                <a:ea typeface="Calibri" panose="020F0502020204030204" pitchFamily="34" charset="0"/>
                <a:cs typeface="Times New Roman" panose="02020603050405020304" pitchFamily="18" charset="0"/>
              </a:rPr>
              <a:t> </a:t>
            </a:r>
            <a:r>
              <a:rPr lang="en-IN" dirty="0" smtClean="0">
                <a:effectLst/>
                <a:ea typeface="Calibri" panose="020F0502020204030204" pitchFamily="34" charset="0"/>
                <a:cs typeface="Times New Roman" panose="02020603050405020304" pitchFamily="18" charset="0"/>
              </a:rPr>
              <a:t>Rest </a:t>
            </a:r>
            <a:r>
              <a:rPr lang="en-IN" dirty="0">
                <a:effectLst/>
                <a:ea typeface="Calibri" panose="020F0502020204030204" pitchFamily="34" charset="0"/>
                <a:cs typeface="Times New Roman" panose="02020603050405020304" pitchFamily="18" charset="0"/>
              </a:rPr>
              <a:t>all the features have comparatively less correlation with the target. </a:t>
            </a:r>
            <a:endParaRPr lang="en-IN" dirty="0" smtClean="0">
              <a:effectLst/>
              <a:ea typeface="Calibri" panose="020F0502020204030204" pitchFamily="34" charset="0"/>
              <a:cs typeface="Times New Roman" panose="02020603050405020304" pitchFamily="18" charset="0"/>
            </a:endParaRPr>
          </a:p>
          <a:p>
            <a:pPr algn="just">
              <a:buFont typeface="Arial" pitchFamily="34" charset="0"/>
              <a:buChar char="•"/>
            </a:pPr>
            <a:r>
              <a:rPr lang="en-IN" dirty="0" smtClean="0">
                <a:effectLst/>
                <a:ea typeface="Calibri" panose="020F0502020204030204" pitchFamily="34" charset="0"/>
                <a:cs typeface="Times New Roman" panose="02020603050405020304" pitchFamily="18" charset="0"/>
              </a:rPr>
              <a:t>‘</a:t>
            </a:r>
            <a:r>
              <a:rPr lang="en-IN" b="1" dirty="0" err="1">
                <a:effectLst/>
                <a:ea typeface="Calibri" panose="020F0502020204030204" pitchFamily="34" charset="0"/>
                <a:cs typeface="Times New Roman" panose="02020603050405020304" pitchFamily="18" charset="0"/>
              </a:rPr>
              <a:t>aon</a:t>
            </a:r>
            <a:r>
              <a:rPr lang="en-IN" dirty="0" smtClean="0">
                <a:effectLst/>
                <a:ea typeface="Calibri" panose="020F0502020204030204" pitchFamily="34" charset="0"/>
                <a:cs typeface="Times New Roman" panose="02020603050405020304" pitchFamily="18" charset="0"/>
              </a:rPr>
              <a:t>’, ‘fr_da_rech90’ and </a:t>
            </a:r>
            <a:r>
              <a:rPr lang="en-IN" dirty="0">
                <a:effectLst/>
                <a:ea typeface="Calibri" panose="020F0502020204030204" pitchFamily="34" charset="0"/>
                <a:cs typeface="Times New Roman" panose="02020603050405020304" pitchFamily="18" charset="0"/>
              </a:rPr>
              <a:t>‘medianmarechprebal30’ are </a:t>
            </a:r>
            <a:r>
              <a:rPr lang="en-IN" b="1" dirty="0">
                <a:effectLst/>
                <a:ea typeface="Calibri" panose="020F0502020204030204" pitchFamily="34" charset="0"/>
                <a:cs typeface="Times New Roman" panose="02020603050405020304" pitchFamily="18" charset="0"/>
              </a:rPr>
              <a:t>negatively correlated </a:t>
            </a:r>
            <a:r>
              <a:rPr lang="en-IN" dirty="0">
                <a:effectLst/>
                <a:ea typeface="Calibri" panose="020F0502020204030204" pitchFamily="34" charset="0"/>
                <a:cs typeface="Times New Roman" panose="02020603050405020304" pitchFamily="18" charset="0"/>
              </a:rPr>
              <a:t>to the data at a very minimum number. </a:t>
            </a:r>
          </a:p>
        </p:txBody>
      </p:sp>
    </p:spTree>
    <p:extLst>
      <p:ext uri="{BB962C8B-B14F-4D97-AF65-F5344CB8AC3E}">
        <p14:creationId xmlns:p14="http://schemas.microsoft.com/office/powerpoint/2010/main" xmlns="" val="1887713091"/>
      </p:ext>
    </p:extLst>
  </p:cSld>
  <p:clrMapOvr>
    <a:masterClrMapping/>
  </p:clrMapOvr>
  <mc:AlternateContent xmlns:mc="http://schemas.openxmlformats.org/markup-compatibility/2006">
    <mc:Choice xmlns:p14="http://schemas.microsoft.com/office/powerpoint/2010/main" xmlns="" Requires="p14">
      <p:transition spd="slow" p14:dur="2500">
        <p:checker/>
      </p:transition>
    </mc:Choice>
    <mc:Fallback>
      <p:transition spd="slow">
        <p:check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9BC3B1-ADE2-41C3-97A2-65C8AD74F7F3}"/>
              </a:ext>
            </a:extLst>
          </p:cNvPr>
          <p:cNvSpPr>
            <a:spLocks noGrp="1"/>
          </p:cNvSpPr>
          <p:nvPr>
            <p:ph type="title"/>
          </p:nvPr>
        </p:nvSpPr>
        <p:spPr/>
        <p:txBody>
          <a:bodyPr/>
          <a:lstStyle/>
          <a:p>
            <a:r>
              <a:rPr lang="en-IN" b="1" u="sng" dirty="0"/>
              <a:t>Data Cleaning</a:t>
            </a:r>
          </a:p>
        </p:txBody>
      </p:sp>
      <p:sp>
        <p:nvSpPr>
          <p:cNvPr id="3" name="Content Placeholder 2">
            <a:extLst>
              <a:ext uri="{FF2B5EF4-FFF2-40B4-BE49-F238E27FC236}">
                <a16:creationId xmlns:a16="http://schemas.microsoft.com/office/drawing/2014/main" xmlns="" id="{4E0E3522-7A1D-4745-89E1-9FFD851CEAA9}"/>
              </a:ext>
            </a:extLst>
          </p:cNvPr>
          <p:cNvSpPr>
            <a:spLocks noGrp="1"/>
          </p:cNvSpPr>
          <p:nvPr>
            <p:ph idx="1"/>
          </p:nvPr>
        </p:nvSpPr>
        <p:spPr/>
        <p:txBody>
          <a:bodyPr>
            <a:normAutofit/>
          </a:bodyPr>
          <a:lstStyle/>
          <a:p>
            <a:r>
              <a:rPr lang="en-IN" dirty="0"/>
              <a:t>There are no missing values in the dataset. </a:t>
            </a:r>
            <a:br>
              <a:rPr lang="en-IN" dirty="0"/>
            </a:br>
            <a:endParaRPr lang="en-IN" dirty="0"/>
          </a:p>
          <a:p>
            <a:r>
              <a:rPr lang="en-IN" dirty="0"/>
              <a:t>There are many outliers in the dataset and </a:t>
            </a:r>
            <a:r>
              <a:rPr lang="en-IN" dirty="0" smtClean="0"/>
              <a:t>we have removed </a:t>
            </a:r>
            <a:r>
              <a:rPr lang="en-IN" dirty="0"/>
              <a:t>the </a:t>
            </a:r>
            <a:r>
              <a:rPr lang="en-IN" dirty="0" smtClean="0"/>
              <a:t>outliers using ZSCORE Method.</a:t>
            </a:r>
            <a:endParaRPr lang="en-IN" dirty="0"/>
          </a:p>
          <a:p>
            <a:endParaRPr lang="en-IN" dirty="0"/>
          </a:p>
          <a:p>
            <a:r>
              <a:rPr lang="en-IN" dirty="0"/>
              <a:t>There </a:t>
            </a:r>
            <a:r>
              <a:rPr lang="en-IN" dirty="0" smtClean="0"/>
              <a:t>were </a:t>
            </a:r>
            <a:r>
              <a:rPr lang="en-IN" dirty="0" err="1" smtClean="0"/>
              <a:t>skewness</a:t>
            </a:r>
            <a:r>
              <a:rPr lang="en-IN" dirty="0" smtClean="0"/>
              <a:t> </a:t>
            </a:r>
            <a:r>
              <a:rPr lang="en-IN" dirty="0"/>
              <a:t>in few features </a:t>
            </a:r>
            <a:r>
              <a:rPr lang="en-IN" dirty="0" smtClean="0"/>
              <a:t>and we have also removed that with </a:t>
            </a:r>
            <a:r>
              <a:rPr lang="en-IN" dirty="0" err="1" smtClean="0"/>
              <a:t>Yeo</a:t>
            </a:r>
            <a:r>
              <a:rPr lang="en-IN" dirty="0" smtClean="0"/>
              <a:t>-Johnson method.</a:t>
            </a:r>
          </a:p>
          <a:p>
            <a:r>
              <a:rPr lang="en-IN" dirty="0" smtClean="0"/>
              <a:t>We have dropped few columns to make the more accurate.</a:t>
            </a:r>
            <a:endParaRPr lang="en-IN" dirty="0"/>
          </a:p>
        </p:txBody>
      </p:sp>
    </p:spTree>
    <p:extLst>
      <p:ext uri="{BB962C8B-B14F-4D97-AF65-F5344CB8AC3E}">
        <p14:creationId xmlns:p14="http://schemas.microsoft.com/office/powerpoint/2010/main" xmlns="" val="3046624779"/>
      </p:ext>
    </p:extLst>
  </p:cSld>
  <p:clrMapOvr>
    <a:masterClrMapping/>
  </p:clrMapOvr>
  <mc:AlternateContent xmlns:mc="http://schemas.openxmlformats.org/markup-compatibility/2006">
    <mc:Choice xmlns:p14="http://schemas.microsoft.com/office/powerpoint/2010/main" xmlns="" Requires="p14">
      <p:transition spd="slow" p14:dur="2000">
        <p14:prism isContent="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110C2F-A98E-4714-9BB8-3644D24AF147}"/>
              </a:ext>
            </a:extLst>
          </p:cNvPr>
          <p:cNvSpPr>
            <a:spLocks noGrp="1"/>
          </p:cNvSpPr>
          <p:nvPr>
            <p:ph type="title"/>
          </p:nvPr>
        </p:nvSpPr>
        <p:spPr>
          <a:xfrm>
            <a:off x="913795" y="273423"/>
            <a:ext cx="10353762" cy="1257300"/>
          </a:xfrm>
        </p:spPr>
        <p:txBody>
          <a:bodyPr/>
          <a:lstStyle/>
          <a:p>
            <a:r>
              <a:rPr lang="en-IN" b="1" u="sng" dirty="0"/>
              <a:t>Problem Statement </a:t>
            </a:r>
          </a:p>
        </p:txBody>
      </p:sp>
      <p:sp>
        <p:nvSpPr>
          <p:cNvPr id="3" name="Content Placeholder 2">
            <a:extLst>
              <a:ext uri="{FF2B5EF4-FFF2-40B4-BE49-F238E27FC236}">
                <a16:creationId xmlns:a16="http://schemas.microsoft.com/office/drawing/2014/main" xmlns="" id="{0FE4AFA9-5620-4E4E-9A2D-24DF54808358}"/>
              </a:ext>
            </a:extLst>
          </p:cNvPr>
          <p:cNvSpPr>
            <a:spLocks noGrp="1"/>
          </p:cNvSpPr>
          <p:nvPr>
            <p:ph idx="1"/>
          </p:nvPr>
        </p:nvSpPr>
        <p:spPr>
          <a:xfrm>
            <a:off x="645457" y="1530722"/>
            <a:ext cx="11161059" cy="4816289"/>
          </a:xfrm>
        </p:spPr>
        <p:txBody>
          <a:bodyPr>
            <a:normAutofit lnSpcReduction="10000"/>
          </a:bodyPr>
          <a:lstStyle/>
          <a:p>
            <a:pPr marL="228600" algn="just">
              <a:lnSpc>
                <a:spcPct val="107000"/>
              </a:lnSpc>
              <a:spcAft>
                <a:spcPts val="800"/>
              </a:spcAft>
            </a:pPr>
            <a:r>
              <a:rPr lang="en-US" sz="2800" dirty="0" smtClean="0"/>
              <a:t>Many </a:t>
            </a:r>
            <a:r>
              <a:rPr lang="en-US" sz="2800" dirty="0"/>
              <a:t>microfinance institutions (MFI), experts and </a:t>
            </a:r>
            <a:r>
              <a:rPr lang="en-US" sz="2800" dirty="0" err="1"/>
              <a:t>donorsare</a:t>
            </a:r>
            <a:r>
              <a:rPr lang="en-US" sz="2800" dirty="0"/>
              <a:t> supporting the idea of using mobile financial services (MFS) which they feel are more convenient and efficient, and cost saving, than the traditional high-touch model used since long for the purpose of delivering microfinance services. </a:t>
            </a:r>
            <a:endParaRPr lang="en-US" sz="2800" dirty="0" smtClean="0"/>
          </a:p>
          <a:p>
            <a:pPr marL="228600" algn="just">
              <a:lnSpc>
                <a:spcPct val="107000"/>
              </a:lnSpc>
              <a:spcAft>
                <a:spcPts val="800"/>
              </a:spcAft>
            </a:pPr>
            <a:r>
              <a:rPr lang="en-US" sz="2800" dirty="0" smtClean="0"/>
              <a:t>Our client is in Telecom Industry.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 </a:t>
            </a:r>
          </a:p>
          <a:p>
            <a:pPr marL="228600" algn="just">
              <a:lnSpc>
                <a:spcPct val="107000"/>
              </a:lnSpc>
              <a:spcAft>
                <a:spcPts val="800"/>
              </a:spcAft>
            </a:pPr>
            <a:endParaRPr lang="en-IN" sz="2600" dirty="0">
              <a:effectLst/>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355628409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crus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A51A22-D1F7-4991-B4D1-B3760B985D9B}"/>
              </a:ext>
            </a:extLst>
          </p:cNvPr>
          <p:cNvSpPr>
            <a:spLocks noGrp="1"/>
          </p:cNvSpPr>
          <p:nvPr>
            <p:ph type="title"/>
          </p:nvPr>
        </p:nvSpPr>
        <p:spPr/>
        <p:txBody>
          <a:bodyPr/>
          <a:lstStyle/>
          <a:p>
            <a:r>
              <a:rPr lang="en-IN" b="1" u="sng" dirty="0"/>
              <a:t>Data </a:t>
            </a:r>
            <a:r>
              <a:rPr lang="en-IN" b="1" u="sng" dirty="0" smtClean="0"/>
              <a:t>Pre-processing</a:t>
            </a:r>
            <a:endParaRPr lang="en-IN" b="1" u="sng" dirty="0"/>
          </a:p>
        </p:txBody>
      </p:sp>
      <p:sp>
        <p:nvSpPr>
          <p:cNvPr id="3" name="Content Placeholder 2">
            <a:extLst>
              <a:ext uri="{FF2B5EF4-FFF2-40B4-BE49-F238E27FC236}">
                <a16:creationId xmlns:a16="http://schemas.microsoft.com/office/drawing/2014/main" xmlns="" id="{EEE62B4B-62BB-47E9-B889-9D5867815447}"/>
              </a:ext>
            </a:extLst>
          </p:cNvPr>
          <p:cNvSpPr>
            <a:spLocks noGrp="1"/>
          </p:cNvSpPr>
          <p:nvPr>
            <p:ph idx="1"/>
          </p:nvPr>
        </p:nvSpPr>
        <p:spPr/>
        <p:txBody>
          <a:bodyPr>
            <a:normAutofit/>
          </a:bodyPr>
          <a:lstStyle/>
          <a:p>
            <a:r>
              <a:rPr lang="en-IN" dirty="0"/>
              <a:t>We </a:t>
            </a:r>
            <a:r>
              <a:rPr lang="en-IN" dirty="0" smtClean="0"/>
              <a:t>have separated </a:t>
            </a:r>
            <a:r>
              <a:rPr lang="en-IN" dirty="0"/>
              <a:t>the features and target into x and y, respectively. </a:t>
            </a:r>
          </a:p>
          <a:p>
            <a:r>
              <a:rPr lang="en-IN" dirty="0" smtClean="0"/>
              <a:t>We have standardize </a:t>
            </a:r>
            <a:r>
              <a:rPr lang="en-IN" dirty="0"/>
              <a:t>the scale of features for better results.</a:t>
            </a:r>
          </a:p>
          <a:p>
            <a:r>
              <a:rPr lang="en-IN" dirty="0"/>
              <a:t>Split the dataset into Training model and Testing model. </a:t>
            </a:r>
          </a:p>
          <a:p>
            <a:r>
              <a:rPr lang="en-US" dirty="0" smtClean="0">
                <a:solidFill>
                  <a:schemeClr val="tx1"/>
                </a:solidFill>
                <a:effectLst/>
              </a:rPr>
              <a:t>Balancing </a:t>
            </a:r>
            <a:r>
              <a:rPr lang="en-US" dirty="0">
                <a:solidFill>
                  <a:schemeClr val="tx1"/>
                </a:solidFill>
                <a:effectLst/>
              </a:rPr>
              <a:t>the class by Over Sampling. </a:t>
            </a:r>
            <a:endParaRPr lang="en-US" dirty="0" smtClean="0">
              <a:solidFill>
                <a:schemeClr val="tx1"/>
              </a:solidFill>
              <a:effectLst/>
            </a:endParaRPr>
          </a:p>
          <a:p>
            <a:r>
              <a:rPr lang="en-US" dirty="0" smtClean="0"/>
              <a:t>Building the model</a:t>
            </a:r>
            <a:endParaRPr lang="en-IN" dirty="0">
              <a:solidFill>
                <a:schemeClr val="tx1"/>
              </a:solidFill>
            </a:endParaRPr>
          </a:p>
        </p:txBody>
      </p:sp>
    </p:spTree>
    <p:extLst>
      <p:ext uri="{BB962C8B-B14F-4D97-AF65-F5344CB8AC3E}">
        <p14:creationId xmlns:p14="http://schemas.microsoft.com/office/powerpoint/2010/main" xmlns="" val="1242816853"/>
      </p:ext>
    </p:extLst>
  </p:cSld>
  <p:clrMapOvr>
    <a:masterClrMapping/>
  </p:clrMapOvr>
  <mc:AlternateContent xmlns:mc="http://schemas.openxmlformats.org/markup-compatibility/2006">
    <mc:Choice xmlns:p14="http://schemas.microsoft.com/office/powerpoint/2010/main" xmlns="" Requires="p14">
      <p:transition spd="slow" p14:dur="1600">
        <p14:prism isContent="1" isInverted="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6AE5ED-1530-4580-B41E-869CF27BEFE0}"/>
              </a:ext>
            </a:extLst>
          </p:cNvPr>
          <p:cNvSpPr>
            <a:spLocks noGrp="1"/>
          </p:cNvSpPr>
          <p:nvPr>
            <p:ph type="title"/>
          </p:nvPr>
        </p:nvSpPr>
        <p:spPr/>
        <p:txBody>
          <a:bodyPr/>
          <a:lstStyle/>
          <a:p>
            <a:r>
              <a:rPr lang="en-IN" b="1" u="sng" dirty="0"/>
              <a:t>Model Building</a:t>
            </a:r>
          </a:p>
        </p:txBody>
      </p:sp>
      <p:sp>
        <p:nvSpPr>
          <p:cNvPr id="3" name="Content Placeholder 2">
            <a:extLst>
              <a:ext uri="{FF2B5EF4-FFF2-40B4-BE49-F238E27FC236}">
                <a16:creationId xmlns:a16="http://schemas.microsoft.com/office/drawing/2014/main" xmlns="" id="{63C19A06-5D0B-4311-B67B-A530656AC74F}"/>
              </a:ext>
            </a:extLst>
          </p:cNvPr>
          <p:cNvSpPr>
            <a:spLocks noGrp="1"/>
          </p:cNvSpPr>
          <p:nvPr>
            <p:ph idx="1"/>
          </p:nvPr>
        </p:nvSpPr>
        <p:spPr/>
        <p:txBody>
          <a:bodyPr/>
          <a:lstStyle/>
          <a:p>
            <a:pPr marL="36900" indent="0">
              <a:buNone/>
            </a:pPr>
            <a:r>
              <a:rPr lang="en-IN" dirty="0">
                <a:solidFill>
                  <a:schemeClr val="bg1"/>
                </a:solidFill>
              </a:rPr>
              <a:t>.</a:t>
            </a:r>
          </a:p>
        </p:txBody>
      </p:sp>
      <p:sp>
        <p:nvSpPr>
          <p:cNvPr id="5" name="TextBox 4">
            <a:extLst>
              <a:ext uri="{FF2B5EF4-FFF2-40B4-BE49-F238E27FC236}">
                <a16:creationId xmlns:a16="http://schemas.microsoft.com/office/drawing/2014/main" xmlns="" id="{F8DD1346-719F-4682-A4F6-2B8CE30C301F}"/>
              </a:ext>
            </a:extLst>
          </p:cNvPr>
          <p:cNvSpPr txBox="1"/>
          <p:nvPr/>
        </p:nvSpPr>
        <p:spPr>
          <a:xfrm>
            <a:off x="682396" y="2076450"/>
            <a:ext cx="10353762" cy="3487621"/>
          </a:xfrm>
          <a:prstGeom prst="rect">
            <a:avLst/>
          </a:prstGeom>
          <a:noFill/>
        </p:spPr>
        <p:txBody>
          <a:bodyPr wrap="square">
            <a:spAutoFit/>
          </a:bodyPr>
          <a:lstStyle/>
          <a:p>
            <a:pPr marL="228600">
              <a:lnSpc>
                <a:spcPct val="107000"/>
              </a:lnSpc>
              <a:spcAft>
                <a:spcPts val="1660"/>
              </a:spcAft>
            </a:pPr>
            <a:r>
              <a:rPr lang="en-IN" sz="2000" dirty="0">
                <a:effectLst/>
                <a:ea typeface="Times New Roman" panose="02020603050405020304" pitchFamily="18" charset="0"/>
                <a:cs typeface="Calibri" panose="020F0502020204030204" pitchFamily="34" charset="0"/>
              </a:rPr>
              <a:t>Since the dataset is quite large in size and it’s a classification problem, </a:t>
            </a:r>
            <a:r>
              <a:rPr lang="en-IN" sz="2000" dirty="0" smtClean="0">
                <a:effectLst/>
                <a:ea typeface="Times New Roman" panose="02020603050405020304" pitchFamily="18" charset="0"/>
                <a:cs typeface="Calibri" panose="020F0502020204030204" pitchFamily="34" charset="0"/>
              </a:rPr>
              <a:t>we have applied 5 algorithms:-</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smtClean="0">
                <a:effectLst/>
                <a:ea typeface="Times New Roman" panose="02020603050405020304" pitchFamily="18" charset="0"/>
                <a:cs typeface="Calibri" panose="020F0502020204030204" pitchFamily="34" charset="0"/>
              </a:rPr>
              <a:t>Logistic </a:t>
            </a:r>
            <a:r>
              <a:rPr lang="en-IN" sz="2000" dirty="0">
                <a:effectLst/>
                <a:ea typeface="Times New Roman" panose="02020603050405020304" pitchFamily="18" charset="0"/>
                <a:cs typeface="Calibri" panose="020F0502020204030204" pitchFamily="34" charset="0"/>
              </a:rPr>
              <a:t>Regression</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a:effectLst/>
                <a:ea typeface="Times New Roman" panose="02020603050405020304" pitchFamily="18" charset="0"/>
                <a:cs typeface="Calibri" panose="020F0502020204030204" pitchFamily="34" charset="0"/>
              </a:rPr>
              <a:t>Stochastic Gradient Descent Classifier</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a:effectLst/>
                <a:ea typeface="Times New Roman" panose="02020603050405020304" pitchFamily="18" charset="0"/>
                <a:cs typeface="Calibri" panose="020F0502020204030204" pitchFamily="34" charset="0"/>
              </a:rPr>
              <a:t>Decision Tree Classifier</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a:effectLst/>
                <a:ea typeface="Times New Roman" panose="02020603050405020304" pitchFamily="18" charset="0"/>
                <a:cs typeface="Calibri" panose="020F0502020204030204" pitchFamily="34" charset="0"/>
              </a:rPr>
              <a:t>Gradient Boosting Classifier</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a:effectLst/>
                <a:ea typeface="Times New Roman" panose="02020603050405020304" pitchFamily="18" charset="0"/>
                <a:cs typeface="Calibri" panose="020F0502020204030204" pitchFamily="34" charset="0"/>
              </a:rPr>
              <a:t>Random Forest Classifier</a:t>
            </a:r>
            <a:endParaRPr lang="en-IN" sz="2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4106835017"/>
      </p:ext>
    </p:extLst>
  </p:cSld>
  <p:clrMapOvr>
    <a:masterClrMapping/>
  </p:clrMapOvr>
  <mc:AlternateContent xmlns:mc="http://schemas.openxmlformats.org/markup-compatibility/2006">
    <mc:Choice xmlns:p14="http://schemas.microsoft.com/office/powerpoint/2010/main" xmlns="" Requires="p14">
      <p:transition spd="slow" p14:dur="2000">
        <p14:prism isContent="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623B03-8D87-4919-A68D-A00545FEAA55}"/>
              </a:ext>
            </a:extLst>
          </p:cNvPr>
          <p:cNvSpPr>
            <a:spLocks noGrp="1"/>
          </p:cNvSpPr>
          <p:nvPr>
            <p:ph type="title"/>
          </p:nvPr>
        </p:nvSpPr>
        <p:spPr>
          <a:xfrm>
            <a:off x="913708" y="300318"/>
            <a:ext cx="10353762" cy="1257300"/>
          </a:xfrm>
        </p:spPr>
        <p:txBody>
          <a:bodyPr/>
          <a:lstStyle/>
          <a:p>
            <a:r>
              <a:rPr lang="en-IN" dirty="0"/>
              <a:t>Logistic Regression</a:t>
            </a:r>
          </a:p>
        </p:txBody>
      </p:sp>
      <p:pic>
        <p:nvPicPr>
          <p:cNvPr id="4" name="Content Placeholder 3">
            <a:extLst>
              <a:ext uri="{FF2B5EF4-FFF2-40B4-BE49-F238E27FC236}">
                <a16:creationId xmlns:a16="http://schemas.microsoft.com/office/drawing/2014/main" xmlns="" id="{18AF6B21-788D-49FB-B58F-3907B152E68F}"/>
              </a:ext>
            </a:extLst>
          </p:cNvPr>
          <p:cNvPicPr>
            <a:picLocks noGrp="1" noChangeAspect="1"/>
          </p:cNvPicPr>
          <p:nvPr>
            <p:ph idx="1"/>
          </p:nvPr>
        </p:nvPicPr>
        <p:blipFill>
          <a:blip r:embed="rId2"/>
          <a:stretch>
            <a:fillRect/>
          </a:stretch>
        </p:blipFill>
        <p:spPr>
          <a:xfrm>
            <a:off x="913795" y="1582129"/>
            <a:ext cx="10353675" cy="3693742"/>
          </a:xfrm>
          <a:prstGeom prst="rect">
            <a:avLst/>
          </a:prstGeom>
        </p:spPr>
      </p:pic>
      <p:sp>
        <p:nvSpPr>
          <p:cNvPr id="8" name="TextBox 7">
            <a:extLst>
              <a:ext uri="{FF2B5EF4-FFF2-40B4-BE49-F238E27FC236}">
                <a16:creationId xmlns:a16="http://schemas.microsoft.com/office/drawing/2014/main" xmlns="" id="{FA290327-4CDA-4407-AE91-71C32A82B2F7}"/>
              </a:ext>
            </a:extLst>
          </p:cNvPr>
          <p:cNvSpPr txBox="1"/>
          <p:nvPr/>
        </p:nvSpPr>
        <p:spPr>
          <a:xfrm>
            <a:off x="913708" y="5512859"/>
            <a:ext cx="10353675" cy="646331"/>
          </a:xfrm>
          <a:prstGeom prst="rect">
            <a:avLst/>
          </a:prstGeom>
          <a:noFill/>
        </p:spPr>
        <p:txBody>
          <a:bodyPr wrap="square">
            <a:spAutoFit/>
          </a:bodyPr>
          <a:lstStyle/>
          <a:p>
            <a:r>
              <a:rPr lang="en-IN" dirty="0"/>
              <a:t>The accuracy of Logistic Regression is 0.76 and the performance of the model based on precision and recall is also okay.</a:t>
            </a:r>
          </a:p>
        </p:txBody>
      </p:sp>
    </p:spTree>
    <p:extLst>
      <p:ext uri="{BB962C8B-B14F-4D97-AF65-F5344CB8AC3E}">
        <p14:creationId xmlns:p14="http://schemas.microsoft.com/office/powerpoint/2010/main" xmlns="" val="3306889380"/>
      </p:ext>
    </p:extLst>
  </p:cSld>
  <p:clrMapOvr>
    <a:masterClrMapping/>
  </p:clrMapOvr>
  <mc:AlternateContent xmlns:mc="http://schemas.openxmlformats.org/markup-compatibility/2006">
    <mc:Choice xmlns:p14="http://schemas.microsoft.com/office/powerpoint/2010/main" xmlns="" Requires="p14">
      <p:transition spd="slow" p14:dur="2000">
        <p14:prism isContent="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8C9EE8-AB12-454E-B96D-BCA30006ECF8}"/>
              </a:ext>
            </a:extLst>
          </p:cNvPr>
          <p:cNvSpPr>
            <a:spLocks noGrp="1"/>
          </p:cNvSpPr>
          <p:nvPr>
            <p:ph type="title"/>
          </p:nvPr>
        </p:nvSpPr>
        <p:spPr>
          <a:xfrm>
            <a:off x="914313" y="179294"/>
            <a:ext cx="10353762" cy="1257300"/>
          </a:xfrm>
        </p:spPr>
        <p:txBody>
          <a:bodyPr/>
          <a:lstStyle/>
          <a:p>
            <a:r>
              <a:rPr lang="en-IN" dirty="0"/>
              <a:t>Stochastic Gradient Descent Classifier</a:t>
            </a:r>
          </a:p>
        </p:txBody>
      </p:sp>
      <p:pic>
        <p:nvPicPr>
          <p:cNvPr id="4" name="Content Placeholder 3">
            <a:extLst>
              <a:ext uri="{FF2B5EF4-FFF2-40B4-BE49-F238E27FC236}">
                <a16:creationId xmlns:a16="http://schemas.microsoft.com/office/drawing/2014/main" xmlns="" id="{A08FEEAF-70E4-4990-BF2F-403F725A6799}"/>
              </a:ext>
            </a:extLst>
          </p:cNvPr>
          <p:cNvPicPr>
            <a:picLocks noGrp="1" noChangeAspect="1"/>
          </p:cNvPicPr>
          <p:nvPr>
            <p:ph idx="1"/>
          </p:nvPr>
        </p:nvPicPr>
        <p:blipFill>
          <a:blip r:embed="rId2"/>
          <a:stretch>
            <a:fillRect/>
          </a:stretch>
        </p:blipFill>
        <p:spPr>
          <a:xfrm>
            <a:off x="1035424" y="1436594"/>
            <a:ext cx="10353675" cy="3694442"/>
          </a:xfrm>
          <a:prstGeom prst="rect">
            <a:avLst/>
          </a:prstGeom>
        </p:spPr>
      </p:pic>
      <p:sp>
        <p:nvSpPr>
          <p:cNvPr id="6" name="TextBox 5">
            <a:extLst>
              <a:ext uri="{FF2B5EF4-FFF2-40B4-BE49-F238E27FC236}">
                <a16:creationId xmlns:a16="http://schemas.microsoft.com/office/drawing/2014/main" xmlns="" id="{4DBCEBD5-6574-40AE-93D9-C6EBDD8BBEE3}"/>
              </a:ext>
            </a:extLst>
          </p:cNvPr>
          <p:cNvSpPr txBox="1"/>
          <p:nvPr/>
        </p:nvSpPr>
        <p:spPr>
          <a:xfrm>
            <a:off x="1035424" y="5421406"/>
            <a:ext cx="10353675" cy="646331"/>
          </a:xfrm>
          <a:prstGeom prst="rect">
            <a:avLst/>
          </a:prstGeom>
          <a:noFill/>
        </p:spPr>
        <p:txBody>
          <a:bodyPr wrap="square">
            <a:spAutoFit/>
          </a:bodyPr>
          <a:lstStyle/>
          <a:p>
            <a:r>
              <a:rPr lang="en-IN" dirty="0"/>
              <a:t>The accuracy of Stochastic Gradient Descent is 0.76 and the performance of the model based on precision and recall is okay.</a:t>
            </a:r>
          </a:p>
        </p:txBody>
      </p:sp>
    </p:spTree>
    <p:extLst>
      <p:ext uri="{BB962C8B-B14F-4D97-AF65-F5344CB8AC3E}">
        <p14:creationId xmlns:p14="http://schemas.microsoft.com/office/powerpoint/2010/main" xmlns="" val="3074639785"/>
      </p:ext>
    </p:extLst>
  </p:cSld>
  <p:clrMapOvr>
    <a:masterClrMapping/>
  </p:clrMapOvr>
  <mc:AlternateContent xmlns:mc="http://schemas.openxmlformats.org/markup-compatibility/2006">
    <mc:Choice xmlns:p14="http://schemas.microsoft.com/office/powerpoint/2010/main" xmlns="" Requires="p14">
      <p:transition spd="slow" p14:dur="1600">
        <p14:prism isContent="1" isInverted="1"/>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84AF7B-41C2-4B92-A285-7936BC7BC6BB}"/>
              </a:ext>
            </a:extLst>
          </p:cNvPr>
          <p:cNvSpPr>
            <a:spLocks noGrp="1"/>
          </p:cNvSpPr>
          <p:nvPr>
            <p:ph type="title"/>
          </p:nvPr>
        </p:nvSpPr>
        <p:spPr>
          <a:xfrm>
            <a:off x="913795" y="138953"/>
            <a:ext cx="10353762" cy="1257300"/>
          </a:xfrm>
        </p:spPr>
        <p:txBody>
          <a:bodyPr/>
          <a:lstStyle/>
          <a:p>
            <a:r>
              <a:rPr lang="en-IN" dirty="0"/>
              <a:t>Decision Tree Classifier</a:t>
            </a:r>
          </a:p>
        </p:txBody>
      </p:sp>
      <p:pic>
        <p:nvPicPr>
          <p:cNvPr id="5" name="Content Placeholder 4">
            <a:extLst>
              <a:ext uri="{FF2B5EF4-FFF2-40B4-BE49-F238E27FC236}">
                <a16:creationId xmlns:a16="http://schemas.microsoft.com/office/drawing/2014/main" xmlns="" id="{D9AD7239-974A-4DEB-BEDC-285CA4A17D60}"/>
              </a:ext>
            </a:extLst>
          </p:cNvPr>
          <p:cNvPicPr>
            <a:picLocks noGrp="1" noChangeAspect="1"/>
          </p:cNvPicPr>
          <p:nvPr>
            <p:ph idx="1"/>
          </p:nvPr>
        </p:nvPicPr>
        <p:blipFill>
          <a:blip r:embed="rId2"/>
          <a:stretch>
            <a:fillRect/>
          </a:stretch>
        </p:blipFill>
        <p:spPr>
          <a:xfrm>
            <a:off x="1100394" y="1397000"/>
            <a:ext cx="9981686" cy="3714750"/>
          </a:xfrm>
          <a:prstGeom prst="rect">
            <a:avLst/>
          </a:prstGeom>
        </p:spPr>
      </p:pic>
      <p:sp>
        <p:nvSpPr>
          <p:cNvPr id="4" name="TextBox 3">
            <a:extLst>
              <a:ext uri="{FF2B5EF4-FFF2-40B4-BE49-F238E27FC236}">
                <a16:creationId xmlns:a16="http://schemas.microsoft.com/office/drawing/2014/main" xmlns="" id="{6D322065-C19E-4149-9224-2D5FC71D3495}"/>
              </a:ext>
            </a:extLst>
          </p:cNvPr>
          <p:cNvSpPr txBox="1"/>
          <p:nvPr/>
        </p:nvSpPr>
        <p:spPr>
          <a:xfrm>
            <a:off x="1100393" y="5701553"/>
            <a:ext cx="10177811" cy="923330"/>
          </a:xfrm>
          <a:prstGeom prst="rect">
            <a:avLst/>
          </a:prstGeom>
          <a:noFill/>
        </p:spPr>
        <p:txBody>
          <a:bodyPr wrap="square" rtlCol="0">
            <a:spAutoFit/>
          </a:bodyPr>
          <a:lstStyle/>
          <a:p>
            <a:r>
              <a:rPr lang="en-IN" dirty="0"/>
              <a:t>The accuracy of Decision Tree Classifier is 0.88 and the performance of the model based on precision and recall is better than all the previous algorithms used.</a:t>
            </a:r>
          </a:p>
          <a:p>
            <a:endParaRPr lang="en-IN" dirty="0"/>
          </a:p>
        </p:txBody>
      </p:sp>
    </p:spTree>
    <p:extLst>
      <p:ext uri="{BB962C8B-B14F-4D97-AF65-F5344CB8AC3E}">
        <p14:creationId xmlns:p14="http://schemas.microsoft.com/office/powerpoint/2010/main" xmlns="" val="3803829022"/>
      </p:ext>
    </p:extLst>
  </p:cSld>
  <p:clrMapOvr>
    <a:masterClrMapping/>
  </p:clrMapOvr>
  <mc:AlternateContent xmlns:mc="http://schemas.openxmlformats.org/markup-compatibility/2006">
    <mc:Choice xmlns:p14="http://schemas.microsoft.com/office/powerpoint/2010/main" xmlns="" Requires="p14">
      <p:transition spd="slow" p14:dur="2000">
        <p14:prism isContent="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1329B6-9298-403C-9CAF-08D00FA8E408}"/>
              </a:ext>
            </a:extLst>
          </p:cNvPr>
          <p:cNvSpPr>
            <a:spLocks noGrp="1"/>
          </p:cNvSpPr>
          <p:nvPr>
            <p:ph type="title"/>
          </p:nvPr>
        </p:nvSpPr>
        <p:spPr>
          <a:xfrm>
            <a:off x="913795" y="152400"/>
            <a:ext cx="10353762" cy="1257300"/>
          </a:xfrm>
        </p:spPr>
        <p:txBody>
          <a:bodyPr/>
          <a:lstStyle/>
          <a:p>
            <a:r>
              <a:rPr lang="en-IN" dirty="0"/>
              <a:t>Gradient Boosting Classifier</a:t>
            </a:r>
          </a:p>
        </p:txBody>
      </p:sp>
      <p:pic>
        <p:nvPicPr>
          <p:cNvPr id="4" name="Content Placeholder 3">
            <a:extLst>
              <a:ext uri="{FF2B5EF4-FFF2-40B4-BE49-F238E27FC236}">
                <a16:creationId xmlns:a16="http://schemas.microsoft.com/office/drawing/2014/main" xmlns="" id="{6F6996C7-8A28-4845-8D62-B2A71420DA0F}"/>
              </a:ext>
            </a:extLst>
          </p:cNvPr>
          <p:cNvPicPr>
            <a:picLocks noGrp="1" noChangeAspect="1"/>
          </p:cNvPicPr>
          <p:nvPr>
            <p:ph idx="1"/>
          </p:nvPr>
        </p:nvPicPr>
        <p:blipFill>
          <a:blip r:embed="rId2"/>
          <a:stretch>
            <a:fillRect/>
          </a:stretch>
        </p:blipFill>
        <p:spPr>
          <a:xfrm>
            <a:off x="1037881" y="1409700"/>
            <a:ext cx="10106713" cy="3714750"/>
          </a:xfrm>
          <a:prstGeom prst="rect">
            <a:avLst/>
          </a:prstGeom>
        </p:spPr>
      </p:pic>
      <p:sp>
        <p:nvSpPr>
          <p:cNvPr id="7" name="TextBox 6">
            <a:extLst>
              <a:ext uri="{FF2B5EF4-FFF2-40B4-BE49-F238E27FC236}">
                <a16:creationId xmlns:a16="http://schemas.microsoft.com/office/drawing/2014/main" xmlns="" id="{E03C1092-1A39-404D-9891-2343A24C6D56}"/>
              </a:ext>
            </a:extLst>
          </p:cNvPr>
          <p:cNvSpPr txBox="1"/>
          <p:nvPr/>
        </p:nvSpPr>
        <p:spPr>
          <a:xfrm>
            <a:off x="1037881" y="5540188"/>
            <a:ext cx="10106713" cy="923330"/>
          </a:xfrm>
          <a:prstGeom prst="rect">
            <a:avLst/>
          </a:prstGeom>
          <a:noFill/>
        </p:spPr>
        <p:txBody>
          <a:bodyPr wrap="square" rtlCol="0">
            <a:spAutoFit/>
          </a:bodyPr>
          <a:lstStyle/>
          <a:p>
            <a:r>
              <a:rPr lang="en-IN" dirty="0"/>
              <a:t>The accuracy of Gradient Boosting Classifier is 0.87 which is quite appreciable. The confusion matrix for this algorithm is also in good shape. On the basis of F1 Score, Precision and Recall we can say that model performs quite well. </a:t>
            </a:r>
          </a:p>
        </p:txBody>
      </p:sp>
    </p:spTree>
    <p:extLst>
      <p:ext uri="{BB962C8B-B14F-4D97-AF65-F5344CB8AC3E}">
        <p14:creationId xmlns:p14="http://schemas.microsoft.com/office/powerpoint/2010/main" xmlns="" val="462590078"/>
      </p:ext>
    </p:extLst>
  </p:cSld>
  <p:clrMapOvr>
    <a:masterClrMapping/>
  </p:clrMapOvr>
  <mc:AlternateContent xmlns:mc="http://schemas.openxmlformats.org/markup-compatibility/2006">
    <mc:Choice xmlns:p14="http://schemas.microsoft.com/office/powerpoint/2010/main" xmlns="" Requires="p14">
      <p:transition spd="slow" p14:dur="1600">
        <p14:prism isContent="1" isInverted="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0E5DC1-163A-4005-B232-954CA4725014}"/>
              </a:ext>
            </a:extLst>
          </p:cNvPr>
          <p:cNvSpPr>
            <a:spLocks noGrp="1"/>
          </p:cNvSpPr>
          <p:nvPr>
            <p:ph type="title"/>
          </p:nvPr>
        </p:nvSpPr>
        <p:spPr>
          <a:xfrm>
            <a:off x="819666" y="259976"/>
            <a:ext cx="10353762" cy="1257300"/>
          </a:xfrm>
        </p:spPr>
        <p:txBody>
          <a:bodyPr/>
          <a:lstStyle/>
          <a:p>
            <a:r>
              <a:rPr lang="en-IN" dirty="0"/>
              <a:t>Random Forest Classifier</a:t>
            </a:r>
          </a:p>
        </p:txBody>
      </p:sp>
      <p:pic>
        <p:nvPicPr>
          <p:cNvPr id="5" name="Content Placeholder 4">
            <a:extLst>
              <a:ext uri="{FF2B5EF4-FFF2-40B4-BE49-F238E27FC236}">
                <a16:creationId xmlns:a16="http://schemas.microsoft.com/office/drawing/2014/main" xmlns="" id="{C8E48524-A283-4A36-8AC5-1914B18C43B0}"/>
              </a:ext>
            </a:extLst>
          </p:cNvPr>
          <p:cNvPicPr>
            <a:picLocks noGrp="1" noChangeAspect="1"/>
          </p:cNvPicPr>
          <p:nvPr>
            <p:ph idx="1"/>
          </p:nvPr>
        </p:nvPicPr>
        <p:blipFill>
          <a:blip r:embed="rId2"/>
          <a:stretch>
            <a:fillRect/>
          </a:stretch>
        </p:blipFill>
        <p:spPr>
          <a:xfrm>
            <a:off x="819150" y="1531409"/>
            <a:ext cx="10353675" cy="3687232"/>
          </a:xfrm>
          <a:prstGeom prst="rect">
            <a:avLst/>
          </a:prstGeom>
        </p:spPr>
      </p:pic>
      <p:sp>
        <p:nvSpPr>
          <p:cNvPr id="4" name="TextBox 3">
            <a:extLst>
              <a:ext uri="{FF2B5EF4-FFF2-40B4-BE49-F238E27FC236}">
                <a16:creationId xmlns:a16="http://schemas.microsoft.com/office/drawing/2014/main" xmlns="" id="{2EE69C84-8EBA-4659-B3CD-E458146DA5C1}"/>
              </a:ext>
            </a:extLst>
          </p:cNvPr>
          <p:cNvSpPr txBox="1"/>
          <p:nvPr/>
        </p:nvSpPr>
        <p:spPr>
          <a:xfrm>
            <a:off x="819666" y="5593976"/>
            <a:ext cx="10353762" cy="923330"/>
          </a:xfrm>
          <a:prstGeom prst="rect">
            <a:avLst/>
          </a:prstGeom>
          <a:noFill/>
        </p:spPr>
        <p:txBody>
          <a:bodyPr wrap="square" rtlCol="0">
            <a:spAutoFit/>
          </a:bodyPr>
          <a:lstStyle/>
          <a:p>
            <a:r>
              <a:rPr lang="en-IN" dirty="0"/>
              <a:t>The accuracy of Random Forest Classifier is 0.94 which is quite appreciable. The confusion matrix for this algorithm is also in very good shape. On the basis of F1 Score, Precision and Recall we can say that model has acceptably high performance. </a:t>
            </a:r>
          </a:p>
        </p:txBody>
      </p:sp>
    </p:spTree>
    <p:extLst>
      <p:ext uri="{BB962C8B-B14F-4D97-AF65-F5344CB8AC3E}">
        <p14:creationId xmlns:p14="http://schemas.microsoft.com/office/powerpoint/2010/main" xmlns="" val="1382547811"/>
      </p:ext>
    </p:extLst>
  </p:cSld>
  <p:clrMapOvr>
    <a:masterClrMapping/>
  </p:clrMapOvr>
  <mc:AlternateContent xmlns:mc="http://schemas.openxmlformats.org/markup-compatibility/2006">
    <mc:Choice xmlns:p14="http://schemas.microsoft.com/office/powerpoint/2010/main" xmlns="" Requires="p14">
      <p:transition spd="slow" p14:dur="2000">
        <p14:prism isContent="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0A1C00-B443-4BAF-814D-8FA22AB4BEA7}"/>
              </a:ext>
            </a:extLst>
          </p:cNvPr>
          <p:cNvSpPr>
            <a:spLocks noGrp="1"/>
          </p:cNvSpPr>
          <p:nvPr>
            <p:ph type="title"/>
          </p:nvPr>
        </p:nvSpPr>
        <p:spPr/>
        <p:txBody>
          <a:bodyPr/>
          <a:lstStyle/>
          <a:p>
            <a:r>
              <a:rPr lang="en-IN" dirty="0"/>
              <a:t>Cross Validation Score</a:t>
            </a:r>
          </a:p>
        </p:txBody>
      </p:sp>
      <p:pic>
        <p:nvPicPr>
          <p:cNvPr id="5" name="Content Placeholder 4">
            <a:extLst>
              <a:ext uri="{FF2B5EF4-FFF2-40B4-BE49-F238E27FC236}">
                <a16:creationId xmlns:a16="http://schemas.microsoft.com/office/drawing/2014/main" xmlns="" id="{2F011B6A-E140-4EC9-A034-1D8B6EECF777}"/>
              </a:ext>
            </a:extLst>
          </p:cNvPr>
          <p:cNvPicPr>
            <a:picLocks noGrp="1" noChangeAspect="1"/>
          </p:cNvPicPr>
          <p:nvPr>
            <p:ph idx="1"/>
          </p:nvPr>
        </p:nvPicPr>
        <p:blipFill>
          <a:blip r:embed="rId2"/>
          <a:stretch>
            <a:fillRect/>
          </a:stretch>
        </p:blipFill>
        <p:spPr>
          <a:xfrm>
            <a:off x="1021977" y="2257152"/>
            <a:ext cx="10353675" cy="2343695"/>
          </a:xfrm>
        </p:spPr>
      </p:pic>
      <p:sp>
        <p:nvSpPr>
          <p:cNvPr id="6" name="TextBox 5">
            <a:extLst>
              <a:ext uri="{FF2B5EF4-FFF2-40B4-BE49-F238E27FC236}">
                <a16:creationId xmlns:a16="http://schemas.microsoft.com/office/drawing/2014/main" xmlns="" id="{FAA6C08D-B78E-441E-898A-DD002B1FE566}"/>
              </a:ext>
            </a:extLst>
          </p:cNvPr>
          <p:cNvSpPr txBox="1"/>
          <p:nvPr/>
        </p:nvSpPr>
        <p:spPr>
          <a:xfrm>
            <a:off x="1048871" y="5136776"/>
            <a:ext cx="10218686" cy="923330"/>
          </a:xfrm>
          <a:prstGeom prst="rect">
            <a:avLst/>
          </a:prstGeom>
          <a:noFill/>
        </p:spPr>
        <p:txBody>
          <a:bodyPr wrap="square" rtlCol="0">
            <a:spAutoFit/>
          </a:bodyPr>
          <a:lstStyle/>
          <a:p>
            <a:r>
              <a:rPr lang="en-IN" dirty="0"/>
              <a:t>Since the accuracy and model performance </a:t>
            </a:r>
            <a:r>
              <a:rPr lang="en-IN" dirty="0" smtClean="0"/>
              <a:t>of Random </a:t>
            </a:r>
            <a:r>
              <a:rPr lang="en-IN" dirty="0"/>
              <a:t>Forest Classifier is highest; and the difference between accuracy and cross validation score for this algorithm is lowest, Hence we </a:t>
            </a:r>
            <a:r>
              <a:rPr lang="en-IN" dirty="0" smtClean="0"/>
              <a:t>chose </a:t>
            </a:r>
            <a:r>
              <a:rPr lang="en-IN" dirty="0"/>
              <a:t>Random Forest Classifier for Hyper Parameter Tuning. </a:t>
            </a:r>
          </a:p>
        </p:txBody>
      </p:sp>
    </p:spTree>
    <p:extLst>
      <p:ext uri="{BB962C8B-B14F-4D97-AF65-F5344CB8AC3E}">
        <p14:creationId xmlns:p14="http://schemas.microsoft.com/office/powerpoint/2010/main" xmlns="" val="2161160663"/>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B88CAE-A964-41FC-A88A-2216AEDE96E5}"/>
              </a:ext>
            </a:extLst>
          </p:cNvPr>
          <p:cNvSpPr>
            <a:spLocks noGrp="1"/>
          </p:cNvSpPr>
          <p:nvPr>
            <p:ph type="title"/>
          </p:nvPr>
        </p:nvSpPr>
        <p:spPr>
          <a:xfrm>
            <a:off x="919119" y="98611"/>
            <a:ext cx="10353762" cy="1261872"/>
          </a:xfrm>
        </p:spPr>
        <p:txBody>
          <a:bodyPr/>
          <a:lstStyle/>
          <a:p>
            <a:r>
              <a:rPr lang="en-IN" dirty="0"/>
              <a:t>Hyper Parameter Tuning</a:t>
            </a:r>
          </a:p>
        </p:txBody>
      </p:sp>
      <p:pic>
        <p:nvPicPr>
          <p:cNvPr id="6" name="Content Placeholder 5">
            <a:extLst>
              <a:ext uri="{FF2B5EF4-FFF2-40B4-BE49-F238E27FC236}">
                <a16:creationId xmlns:a16="http://schemas.microsoft.com/office/drawing/2014/main" xmlns="" id="{CBCD2918-DD59-4D76-8BBC-1354B7798BBA}"/>
              </a:ext>
            </a:extLst>
          </p:cNvPr>
          <p:cNvPicPr>
            <a:picLocks noGrp="1" noChangeAspect="1"/>
          </p:cNvPicPr>
          <p:nvPr>
            <p:ph sz="half" idx="1"/>
          </p:nvPr>
        </p:nvPicPr>
        <p:blipFill>
          <a:blip r:embed="rId2"/>
          <a:stretch>
            <a:fillRect/>
          </a:stretch>
        </p:blipFill>
        <p:spPr>
          <a:xfrm>
            <a:off x="632012" y="1360483"/>
            <a:ext cx="11013141" cy="3507352"/>
          </a:xfrm>
        </p:spPr>
      </p:pic>
      <p:sp>
        <p:nvSpPr>
          <p:cNvPr id="4" name="Content Placeholder 3">
            <a:extLst>
              <a:ext uri="{FF2B5EF4-FFF2-40B4-BE49-F238E27FC236}">
                <a16:creationId xmlns:a16="http://schemas.microsoft.com/office/drawing/2014/main" xmlns="" id="{5056DE79-5495-4A18-81FA-73C8EFE80DAA}"/>
              </a:ext>
            </a:extLst>
          </p:cNvPr>
          <p:cNvSpPr>
            <a:spLocks noGrp="1"/>
          </p:cNvSpPr>
          <p:nvPr>
            <p:ph sz="half" idx="2"/>
          </p:nvPr>
        </p:nvSpPr>
        <p:spPr>
          <a:xfrm>
            <a:off x="739589" y="5046664"/>
            <a:ext cx="10905564" cy="1510890"/>
          </a:xfrm>
        </p:spPr>
        <p:txBody>
          <a:bodyPr/>
          <a:lstStyle/>
          <a:p>
            <a:r>
              <a:rPr lang="en-IN" sz="2000" dirty="0"/>
              <a:t>First we pass few parameters in </a:t>
            </a:r>
            <a:r>
              <a:rPr lang="en-IN" sz="2000" dirty="0" err="1"/>
              <a:t>GridSearchCV</a:t>
            </a:r>
            <a:r>
              <a:rPr lang="en-IN" sz="2000" dirty="0"/>
              <a:t> to get the best fit parameter for our model. </a:t>
            </a:r>
          </a:p>
          <a:p>
            <a:r>
              <a:rPr lang="en-IN" sz="2000" dirty="0"/>
              <a:t>Now we use these </a:t>
            </a:r>
            <a:r>
              <a:rPr lang="en-IN" sz="2000" dirty="0" err="1"/>
              <a:t>parameteric</a:t>
            </a:r>
            <a:r>
              <a:rPr lang="en-IN" sz="2000" dirty="0"/>
              <a:t> values in our finalized model. The accuracy , precision, recall and F1 Score has been increased after this operation</a:t>
            </a:r>
            <a:r>
              <a:rPr lang="en-IN" dirty="0"/>
              <a:t>.</a:t>
            </a:r>
          </a:p>
        </p:txBody>
      </p:sp>
    </p:spTree>
    <p:extLst>
      <p:ext uri="{BB962C8B-B14F-4D97-AF65-F5344CB8AC3E}">
        <p14:creationId xmlns:p14="http://schemas.microsoft.com/office/powerpoint/2010/main" xmlns="" val="115578816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prestig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B5ABCA-367E-48EA-990F-7985924F1BCA}"/>
              </a:ext>
            </a:extLst>
          </p:cNvPr>
          <p:cNvSpPr>
            <a:spLocks noGrp="1"/>
          </p:cNvSpPr>
          <p:nvPr>
            <p:ph type="title"/>
          </p:nvPr>
        </p:nvSpPr>
        <p:spPr/>
        <p:txBody>
          <a:bodyPr>
            <a:normAutofit fontScale="90000"/>
          </a:bodyPr>
          <a:lstStyle/>
          <a:p>
            <a:r>
              <a:rPr lang="en-IN" b="1" dirty="0"/>
              <a:t>Area Under the Curve – Receiver Operating Characteristic Curve</a:t>
            </a:r>
          </a:p>
        </p:txBody>
      </p:sp>
      <p:pic>
        <p:nvPicPr>
          <p:cNvPr id="5" name="Content Placeholder 4">
            <a:extLst>
              <a:ext uri="{FF2B5EF4-FFF2-40B4-BE49-F238E27FC236}">
                <a16:creationId xmlns:a16="http://schemas.microsoft.com/office/drawing/2014/main" xmlns="" id="{3C04D695-5091-468C-8C96-997946D05C05}"/>
              </a:ext>
            </a:extLst>
          </p:cNvPr>
          <p:cNvPicPr>
            <a:picLocks noGrp="1" noChangeAspect="1"/>
          </p:cNvPicPr>
          <p:nvPr>
            <p:ph sz="half" idx="1"/>
          </p:nvPr>
        </p:nvPicPr>
        <p:blipFill>
          <a:blip r:embed="rId2"/>
          <a:stretch>
            <a:fillRect/>
          </a:stretch>
        </p:blipFill>
        <p:spPr>
          <a:xfrm>
            <a:off x="430306" y="2076451"/>
            <a:ext cx="5526741" cy="3622671"/>
          </a:xfrm>
          <a:prstGeom prst="rect">
            <a:avLst/>
          </a:prstGeom>
        </p:spPr>
      </p:pic>
      <p:sp>
        <p:nvSpPr>
          <p:cNvPr id="4" name="Content Placeholder 3">
            <a:extLst>
              <a:ext uri="{FF2B5EF4-FFF2-40B4-BE49-F238E27FC236}">
                <a16:creationId xmlns:a16="http://schemas.microsoft.com/office/drawing/2014/main" xmlns="" id="{DBE4A6D4-C494-40A4-AC1C-32B91DBA6ACA}"/>
              </a:ext>
            </a:extLst>
          </p:cNvPr>
          <p:cNvSpPr>
            <a:spLocks noGrp="1"/>
          </p:cNvSpPr>
          <p:nvPr>
            <p:ph sz="half" idx="2"/>
          </p:nvPr>
        </p:nvSpPr>
        <p:spPr>
          <a:xfrm>
            <a:off x="5419165" y="1600205"/>
            <a:ext cx="6441141" cy="4525963"/>
          </a:xfrm>
        </p:spPr>
        <p:txBody>
          <a:bodyPr>
            <a:normAutofit/>
          </a:bodyPr>
          <a:lstStyle/>
          <a:p>
            <a:r>
              <a:rPr lang="en-IN" sz="1800" dirty="0">
                <a:solidFill>
                  <a:schemeClr val="tx1"/>
                </a:solidFill>
                <a:effectLst/>
                <a:ea typeface="Calibri" panose="020F0502020204030204" pitchFamily="34" charset="0"/>
                <a:cs typeface="Times New Roman" panose="02020603050405020304" pitchFamily="18" charset="0"/>
              </a:rPr>
              <a:t>AUC assesses how well predictions are ranked. Regardless of the classification threshold used, AUC also assesses the accuracy of the model's predictions. </a:t>
            </a:r>
          </a:p>
          <a:p>
            <a:r>
              <a:rPr lang="en-IN" sz="1800" dirty="0">
                <a:solidFill>
                  <a:schemeClr val="tx1"/>
                </a:solidFill>
                <a:effectLst/>
                <a:ea typeface="Calibri" panose="020F0502020204030204" pitchFamily="34" charset="0"/>
              </a:rPr>
              <a:t>A ROC curve is a graph that shows how well a classification model performs across all categorization levels. </a:t>
            </a:r>
          </a:p>
          <a:p>
            <a:r>
              <a:rPr lang="en-IN" sz="1800" dirty="0">
                <a:solidFill>
                  <a:schemeClr val="tx1"/>
                </a:solidFill>
                <a:effectLst/>
                <a:ea typeface="Calibri" panose="020F0502020204030204" pitchFamily="34" charset="0"/>
              </a:rPr>
              <a:t>By lowering the classification threshold, the model is able to classify more items as positive, resulting in a higher number of False Positives and True Positives.</a:t>
            </a:r>
            <a:endParaRPr lang="en-IN" dirty="0">
              <a:solidFill>
                <a:schemeClr val="tx1"/>
              </a:solidFill>
            </a:endParaRPr>
          </a:p>
        </p:txBody>
      </p:sp>
    </p:spTree>
    <p:extLst>
      <p:ext uri="{BB962C8B-B14F-4D97-AF65-F5344CB8AC3E}">
        <p14:creationId xmlns:p14="http://schemas.microsoft.com/office/powerpoint/2010/main" xmlns="" val="3675395541"/>
      </p:ext>
    </p:extLst>
  </p:cSld>
  <p:clrMapOvr>
    <a:masterClrMapping/>
  </p:clrMapOvr>
  <mc:AlternateContent xmlns:mc="http://schemas.openxmlformats.org/markup-compatibility/2006">
    <mc:Choice xmlns:p14="http://schemas.microsoft.com/office/powerpoint/2010/main" xmlns="" Requires="p14">
      <p:transition spd="slow" p14:dur="1600">
        <p14:conveyor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47F07EA-A430-481B-8ADE-6FFCCA1D627D}"/>
              </a:ext>
            </a:extLst>
          </p:cNvPr>
          <p:cNvSpPr txBox="1"/>
          <p:nvPr/>
        </p:nvSpPr>
        <p:spPr>
          <a:xfrm>
            <a:off x="618565" y="457200"/>
            <a:ext cx="11093823" cy="6921895"/>
          </a:xfrm>
          <a:prstGeom prst="rect">
            <a:avLst/>
          </a:prstGeom>
          <a:noFill/>
        </p:spPr>
        <p:txBody>
          <a:bodyPr wrap="square" rtlCol="0">
            <a:spAutoFit/>
          </a:bodyPr>
          <a:lstStyle/>
          <a:p>
            <a:pPr marL="228600" algn="just">
              <a:lnSpc>
                <a:spcPct val="107000"/>
              </a:lnSpc>
              <a:spcAft>
                <a:spcPts val="800"/>
              </a:spcAft>
            </a:pPr>
            <a:endParaRPr lang="en-IN" sz="2000" dirty="0" smtClean="0">
              <a:effectLst/>
              <a:ea typeface="Calibri" panose="020F0502020204030204" pitchFamily="34" charset="0"/>
              <a:cs typeface="Times New Roman" panose="02020603050405020304" pitchFamily="18" charset="0"/>
            </a:endParaRPr>
          </a:p>
          <a:p>
            <a:pPr marL="228600" algn="just">
              <a:lnSpc>
                <a:spcPct val="107000"/>
              </a:lnSpc>
              <a:spcAft>
                <a:spcPts val="800"/>
              </a:spcAft>
            </a:pPr>
            <a:r>
              <a:rPr lang="en-US" sz="2000" dirty="0" smtClean="0"/>
              <a:t>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be6(in Indonesian Rupiah), while, for the loan amount of 10(in Indonesian Rupiah), the payback amount should be 12(in Indonesian Rupiah). </a:t>
            </a:r>
          </a:p>
          <a:p>
            <a:pPr marL="228600" algn="just">
              <a:lnSpc>
                <a:spcPct val="107000"/>
              </a:lnSpc>
              <a:spcAft>
                <a:spcPts val="800"/>
              </a:spcAft>
            </a:pPr>
            <a:endParaRPr lang="en-US" sz="2000" dirty="0" smtClean="0"/>
          </a:p>
          <a:p>
            <a:pPr marL="228600" algn="just">
              <a:lnSpc>
                <a:spcPct val="107000"/>
              </a:lnSpc>
              <a:spcAft>
                <a:spcPts val="800"/>
              </a:spcAft>
            </a:pPr>
            <a:r>
              <a:rPr lang="en-US" sz="2000" dirty="0" smtClean="0"/>
              <a:t>In order to improve the selection of customers for the credit, the client wants some predictions that could help them in further investment and improvement in selection of customers. </a:t>
            </a:r>
          </a:p>
          <a:p>
            <a:pPr marL="228600" algn="just">
              <a:lnSpc>
                <a:spcPct val="107000"/>
              </a:lnSpc>
              <a:spcAft>
                <a:spcPts val="800"/>
              </a:spcAft>
            </a:pPr>
            <a:endParaRPr lang="en-US" sz="2000" dirty="0" smtClean="0"/>
          </a:p>
          <a:p>
            <a:pPr marL="228600" algn="just">
              <a:lnSpc>
                <a:spcPct val="107000"/>
              </a:lnSpc>
              <a:spcAft>
                <a:spcPts val="800"/>
              </a:spcAft>
            </a:pPr>
            <a:r>
              <a:rPr lang="en-US" sz="2000" dirty="0" smtClean="0"/>
              <a:t>We need to build a model which can be used to predict in terms of a probability for each loan transaction, whether the customer will be paying back the loaned amount within 5 days of insurance of loan. In this case, Label ‘1’ indicates that the loan has been </a:t>
            </a:r>
            <a:r>
              <a:rPr lang="en-US" sz="2000" dirty="0" err="1" smtClean="0"/>
              <a:t>payed</a:t>
            </a:r>
            <a:r>
              <a:rPr lang="en-US" sz="2000" dirty="0" smtClean="0"/>
              <a:t> i.e. Non- defaulter, while, Label ‘0’ indicates that the loan has not been </a:t>
            </a:r>
            <a:r>
              <a:rPr lang="en-US" sz="2000" dirty="0" err="1" smtClean="0"/>
              <a:t>payed</a:t>
            </a:r>
            <a:r>
              <a:rPr lang="en-US" sz="2000" dirty="0" smtClean="0"/>
              <a:t> i.e. defaulter.  </a:t>
            </a:r>
          </a:p>
          <a:p>
            <a:pPr marL="228600" algn="just">
              <a:lnSpc>
                <a:spcPct val="107000"/>
              </a:lnSpc>
              <a:spcAft>
                <a:spcPts val="800"/>
              </a:spcAft>
            </a:pPr>
            <a:endParaRPr lang="en-US" sz="2000" dirty="0" smtClean="0"/>
          </a:p>
          <a:p>
            <a:pPr marL="228600" algn="just">
              <a:lnSpc>
                <a:spcPct val="107000"/>
              </a:lnSpc>
              <a:spcAft>
                <a:spcPts val="800"/>
              </a:spcAft>
            </a:pPr>
            <a:r>
              <a:rPr lang="en-US" sz="2000" dirty="0" smtClean="0"/>
              <a:t> </a:t>
            </a:r>
          </a:p>
          <a:p>
            <a:pPr marL="228600" algn="just">
              <a:lnSpc>
                <a:spcPct val="107000"/>
              </a:lnSpc>
              <a:spcAft>
                <a:spcPts val="800"/>
              </a:spcAft>
            </a:pPr>
            <a:endParaRPr lang="en-IN" sz="2000" dirty="0">
              <a:effectLst/>
              <a:ea typeface="Calibri" panose="020F0502020204030204" pitchFamily="34"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xmlns="" val="628364603"/>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33B0-9007-41FE-834F-4E105778F791}"/>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xmlns="" id="{A44CC499-738F-4098-95E2-BCDFB99E7136}"/>
              </a:ext>
            </a:extLst>
          </p:cNvPr>
          <p:cNvSpPr>
            <a:spLocks noGrp="1"/>
          </p:cNvSpPr>
          <p:nvPr>
            <p:ph sz="half" idx="1"/>
          </p:nvPr>
        </p:nvSpPr>
        <p:spPr>
          <a:xfrm>
            <a:off x="376519" y="1600205"/>
            <a:ext cx="4625788" cy="5015748"/>
          </a:xfrm>
        </p:spPr>
        <p:txBody>
          <a:bodyPr>
            <a:normAutofit/>
          </a:bodyPr>
          <a:lstStyle/>
          <a:p>
            <a:r>
              <a:rPr lang="en-IN" dirty="0"/>
              <a:t>We conclude that our finalized hyper parameter tuned Random Forest Classifier Model is working really well. The values it has predicted are same as the original values. </a:t>
            </a:r>
          </a:p>
          <a:p>
            <a:r>
              <a:rPr lang="en-IN" dirty="0"/>
              <a:t>Now we will save this model so that we can use this model for future prediction purpose. </a:t>
            </a:r>
          </a:p>
        </p:txBody>
      </p:sp>
      <p:pic>
        <p:nvPicPr>
          <p:cNvPr id="6" name="Content Placeholder 5">
            <a:extLst>
              <a:ext uri="{FF2B5EF4-FFF2-40B4-BE49-F238E27FC236}">
                <a16:creationId xmlns:a16="http://schemas.microsoft.com/office/drawing/2014/main" xmlns="" id="{19C5B1DE-1434-4661-8033-2DCC86871CBA}"/>
              </a:ext>
            </a:extLst>
          </p:cNvPr>
          <p:cNvPicPr>
            <a:picLocks noGrp="1" noChangeAspect="1"/>
          </p:cNvPicPr>
          <p:nvPr>
            <p:ph sz="half" idx="2"/>
          </p:nvPr>
        </p:nvPicPr>
        <p:blipFill>
          <a:blip r:embed="rId2"/>
          <a:stretch>
            <a:fillRect/>
          </a:stretch>
        </p:blipFill>
        <p:spPr>
          <a:xfrm>
            <a:off x="4978400" y="1596575"/>
            <a:ext cx="7213600" cy="4291167"/>
          </a:xfrm>
        </p:spPr>
      </p:pic>
    </p:spTree>
    <p:extLst>
      <p:ext uri="{BB962C8B-B14F-4D97-AF65-F5344CB8AC3E}">
        <p14:creationId xmlns:p14="http://schemas.microsoft.com/office/powerpoint/2010/main" xmlns="" val="2913951789"/>
      </p:ext>
    </p:extLst>
  </p:cSld>
  <p:clrMapOvr>
    <a:masterClrMapping/>
  </p:clrMapOvr>
  <mc:AlternateContent xmlns:mc="http://schemas.openxmlformats.org/markup-compatibility/2006">
    <mc:Choice xmlns:p14="http://schemas.microsoft.com/office/powerpoint/2010/main" xmlns="" Requires="p14">
      <p:transition spd="slow" p14:dur="1300">
        <p14:pan dir="u"/>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2F8E23F-4944-492E-BEC4-D8B2D497B1F2}"/>
              </a:ext>
            </a:extLst>
          </p:cNvPr>
          <p:cNvSpPr/>
          <p:nvPr/>
        </p:nvSpPr>
        <p:spPr>
          <a:xfrm>
            <a:off x="3829346" y="2967335"/>
            <a:ext cx="3645806"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3"/>
                </a:solidFill>
              </a:rPr>
              <a:t>Thank You</a:t>
            </a:r>
          </a:p>
        </p:txBody>
      </p:sp>
    </p:spTree>
    <p:extLst>
      <p:ext uri="{BB962C8B-B14F-4D97-AF65-F5344CB8AC3E}">
        <p14:creationId xmlns:p14="http://schemas.microsoft.com/office/powerpoint/2010/main" xmlns="" val="252459645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3250">
        <p15:prstTrans prst="origami"/>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494AFE-6BDD-4935-9748-06BBC9A82319}"/>
              </a:ext>
            </a:extLst>
          </p:cNvPr>
          <p:cNvSpPr>
            <a:spLocks noGrp="1"/>
          </p:cNvSpPr>
          <p:nvPr>
            <p:ph type="title"/>
          </p:nvPr>
        </p:nvSpPr>
        <p:spPr>
          <a:xfrm>
            <a:off x="913795" y="438151"/>
            <a:ext cx="10353762" cy="1257300"/>
          </a:xfrm>
        </p:spPr>
        <p:txBody>
          <a:bodyPr/>
          <a:lstStyle/>
          <a:p>
            <a:r>
              <a:rPr lang="en-IN" b="1" u="sng" dirty="0" smtClean="0"/>
              <a:t>Understanding </a:t>
            </a:r>
            <a:r>
              <a:rPr lang="en-IN" b="1" u="sng" dirty="0"/>
              <a:t>the Data</a:t>
            </a:r>
          </a:p>
        </p:txBody>
      </p:sp>
      <p:sp>
        <p:nvSpPr>
          <p:cNvPr id="3" name="Content Placeholder 2">
            <a:extLst>
              <a:ext uri="{FF2B5EF4-FFF2-40B4-BE49-F238E27FC236}">
                <a16:creationId xmlns:a16="http://schemas.microsoft.com/office/drawing/2014/main" xmlns="" id="{E830495E-2EC6-4157-941C-33DB4969BE4E}"/>
              </a:ext>
            </a:extLst>
          </p:cNvPr>
          <p:cNvSpPr>
            <a:spLocks noGrp="1"/>
          </p:cNvSpPr>
          <p:nvPr>
            <p:ph idx="1"/>
          </p:nvPr>
        </p:nvSpPr>
        <p:spPr>
          <a:xfrm>
            <a:off x="605118" y="1963271"/>
            <a:ext cx="11040035" cy="4572000"/>
          </a:xfrm>
        </p:spPr>
        <p:txBody>
          <a:bodyPr>
            <a:normAutofit fontScale="77500" lnSpcReduction="20000"/>
          </a:bodyPr>
          <a:lstStyle/>
          <a:p>
            <a:pPr marL="228600" algn="just">
              <a:lnSpc>
                <a:spcPct val="107000"/>
              </a:lnSpc>
              <a:spcAft>
                <a:spcPts val="800"/>
              </a:spcAft>
            </a:pPr>
            <a:r>
              <a:rPr lang="en-IN" sz="2200" dirty="0" smtClean="0">
                <a:solidFill>
                  <a:schemeClr val="tx1"/>
                </a:solidFill>
                <a:effectLst/>
                <a:ea typeface="Calibri" panose="020F0502020204030204" pitchFamily="34" charset="0"/>
                <a:cs typeface="Times New Roman" panose="02020603050405020304" pitchFamily="18" charset="0"/>
              </a:rPr>
              <a:t>In the dataset </a:t>
            </a:r>
            <a:r>
              <a:rPr lang="en-IN" sz="2200" dirty="0">
                <a:solidFill>
                  <a:schemeClr val="tx1"/>
                </a:solidFill>
                <a:effectLst/>
                <a:ea typeface="Calibri" panose="020F0502020204030204" pitchFamily="34" charset="0"/>
                <a:cs typeface="Times New Roman" panose="02020603050405020304" pitchFamily="18" charset="0"/>
              </a:rPr>
              <a:t>we see that the target is already </a:t>
            </a:r>
            <a:r>
              <a:rPr lang="en-IN" sz="2200" dirty="0" smtClean="0">
                <a:solidFill>
                  <a:schemeClr val="tx1"/>
                </a:solidFill>
                <a:effectLst/>
                <a:ea typeface="Calibri" panose="020F0502020204030204" pitchFamily="34" charset="0"/>
                <a:cs typeface="Times New Roman" panose="02020603050405020304" pitchFamily="18" charset="0"/>
              </a:rPr>
              <a:t>available, </a:t>
            </a:r>
            <a:r>
              <a:rPr lang="en-IN" sz="2200" dirty="0">
                <a:solidFill>
                  <a:schemeClr val="tx1"/>
                </a:solidFill>
                <a:effectLst/>
                <a:ea typeface="Calibri" panose="020F0502020204030204" pitchFamily="34" charset="0"/>
                <a:cs typeface="Times New Roman" panose="02020603050405020304" pitchFamily="18" charset="0"/>
              </a:rPr>
              <a:t>which makes it a problem of Supervised Machine Learning</a:t>
            </a:r>
            <a:r>
              <a:rPr lang="en-IN" sz="2200" dirty="0" smtClean="0">
                <a:solidFill>
                  <a:schemeClr val="tx1"/>
                </a:solidFill>
                <a:effectLst/>
                <a:ea typeface="Calibri" panose="020F0502020204030204" pitchFamily="34" charset="0"/>
                <a:cs typeface="Times New Roman" panose="02020603050405020304" pitchFamily="18" charset="0"/>
              </a:rPr>
              <a:t>.</a:t>
            </a:r>
          </a:p>
          <a:p>
            <a:pPr marL="228600" algn="just">
              <a:lnSpc>
                <a:spcPct val="107000"/>
              </a:lnSpc>
              <a:spcAft>
                <a:spcPts val="800"/>
              </a:spcAft>
              <a:buNone/>
            </a:pPr>
            <a:r>
              <a:rPr lang="en-IN" sz="2200" dirty="0">
                <a:ea typeface="Calibri" panose="020F0502020204030204" pitchFamily="34" charset="0"/>
                <a:cs typeface="Times New Roman" panose="02020603050405020304" pitchFamily="18" charset="0"/>
              </a:rPr>
              <a:t> </a:t>
            </a:r>
            <a:r>
              <a:rPr lang="en-IN" sz="2200" dirty="0" smtClean="0">
                <a:ea typeface="Calibri" panose="020F0502020204030204" pitchFamily="34" charset="0"/>
                <a:cs typeface="Times New Roman" panose="02020603050405020304" pitchFamily="18" charset="0"/>
              </a:rPr>
              <a:t>    </a:t>
            </a:r>
            <a:r>
              <a:rPr lang="en-IN" sz="2200" dirty="0" smtClean="0">
                <a:solidFill>
                  <a:schemeClr val="tx1"/>
                </a:solidFill>
                <a:effectLst/>
                <a:ea typeface="Calibri" panose="020F0502020204030204" pitchFamily="34" charset="0"/>
                <a:cs typeface="Times New Roman" panose="02020603050405020304" pitchFamily="18" charset="0"/>
              </a:rPr>
              <a:t> </a:t>
            </a:r>
            <a:r>
              <a:rPr lang="en-IN" sz="2200" dirty="0">
                <a:solidFill>
                  <a:schemeClr val="tx1"/>
                </a:solidFill>
                <a:effectLst/>
                <a:ea typeface="Calibri" panose="020F0502020204030204" pitchFamily="34" charset="0"/>
                <a:cs typeface="Times New Roman" panose="02020603050405020304" pitchFamily="18" charset="0"/>
              </a:rPr>
              <a:t>Based on the type of target, we </a:t>
            </a:r>
            <a:r>
              <a:rPr lang="en-IN" sz="2200" dirty="0" smtClean="0">
                <a:solidFill>
                  <a:schemeClr val="tx1"/>
                </a:solidFill>
                <a:effectLst/>
                <a:ea typeface="Calibri" panose="020F0502020204030204" pitchFamily="34" charset="0"/>
                <a:cs typeface="Times New Roman" panose="02020603050405020304" pitchFamily="18" charset="0"/>
              </a:rPr>
              <a:t>have decided the algorithms </a:t>
            </a:r>
            <a:r>
              <a:rPr lang="en-IN" sz="2200" dirty="0">
                <a:solidFill>
                  <a:schemeClr val="tx1"/>
                </a:solidFill>
                <a:effectLst/>
                <a:ea typeface="Calibri" panose="020F0502020204030204" pitchFamily="34" charset="0"/>
                <a:cs typeface="Times New Roman" panose="02020603050405020304" pitchFamily="18" charset="0"/>
              </a:rPr>
              <a:t>to be used</a:t>
            </a:r>
            <a:r>
              <a:rPr lang="en-IN" sz="2200" dirty="0" smtClean="0">
                <a:solidFill>
                  <a:schemeClr val="tx1"/>
                </a:solidFill>
                <a:effectLst/>
                <a:ea typeface="Calibri" panose="020F0502020204030204" pitchFamily="34" charset="0"/>
                <a:cs typeface="Times New Roman" panose="02020603050405020304" pitchFamily="18" charset="0"/>
              </a:rPr>
              <a:t>.</a:t>
            </a:r>
          </a:p>
          <a:p>
            <a:pPr marL="228600" algn="just">
              <a:lnSpc>
                <a:spcPct val="107000"/>
              </a:lnSpc>
              <a:spcAft>
                <a:spcPts val="800"/>
              </a:spcAft>
              <a:buNone/>
            </a:pPr>
            <a:r>
              <a:rPr lang="en-IN" sz="2200" dirty="0">
                <a:ea typeface="Calibri" panose="020F0502020204030204" pitchFamily="34" charset="0"/>
                <a:cs typeface="Times New Roman" panose="02020603050405020304" pitchFamily="18" charset="0"/>
              </a:rPr>
              <a:t> </a:t>
            </a:r>
            <a:r>
              <a:rPr lang="en-IN" sz="2200" dirty="0" smtClean="0">
                <a:ea typeface="Calibri" panose="020F0502020204030204" pitchFamily="34" charset="0"/>
                <a:cs typeface="Times New Roman" panose="02020603050405020304" pitchFamily="18" charset="0"/>
              </a:rPr>
              <a:t>   </a:t>
            </a:r>
            <a:r>
              <a:rPr lang="en-IN" sz="2200" dirty="0" smtClean="0">
                <a:solidFill>
                  <a:schemeClr val="tx1"/>
                </a:solidFill>
                <a:effectLst/>
                <a:ea typeface="Calibri" panose="020F0502020204030204" pitchFamily="34" charset="0"/>
                <a:cs typeface="Times New Roman" panose="02020603050405020304" pitchFamily="18" charset="0"/>
              </a:rPr>
              <a:t> </a:t>
            </a:r>
            <a:r>
              <a:rPr lang="en-IN" sz="2200" dirty="0">
                <a:solidFill>
                  <a:schemeClr val="tx1"/>
                </a:solidFill>
                <a:effectLst/>
                <a:ea typeface="Calibri" panose="020F0502020204030204" pitchFamily="34" charset="0"/>
                <a:cs typeface="Times New Roman" panose="02020603050405020304" pitchFamily="18" charset="0"/>
              </a:rPr>
              <a:t>Here the target is classified </a:t>
            </a:r>
            <a:r>
              <a:rPr lang="en-IN" sz="2200" dirty="0" smtClean="0">
                <a:solidFill>
                  <a:schemeClr val="tx1"/>
                </a:solidFill>
                <a:effectLst/>
                <a:ea typeface="Calibri" panose="020F0502020204030204" pitchFamily="34" charset="0"/>
                <a:cs typeface="Times New Roman" panose="02020603050405020304" pitchFamily="18" charset="0"/>
              </a:rPr>
              <a:t>and we have used Classification </a:t>
            </a:r>
            <a:r>
              <a:rPr lang="en-IN" sz="2200" dirty="0">
                <a:solidFill>
                  <a:schemeClr val="tx1"/>
                </a:solidFill>
                <a:effectLst/>
                <a:ea typeface="Calibri" panose="020F0502020204030204" pitchFamily="34" charset="0"/>
                <a:cs typeface="Times New Roman" panose="02020603050405020304" pitchFamily="18" charset="0"/>
              </a:rPr>
              <a:t>algorithm on the dataset</a:t>
            </a:r>
            <a:r>
              <a:rPr lang="en-IN" sz="2200" dirty="0" smtClean="0">
                <a:solidFill>
                  <a:schemeClr val="tx1"/>
                </a:solidFill>
                <a:effectLst/>
                <a:ea typeface="Calibri" panose="020F0502020204030204" pitchFamily="34" charset="0"/>
                <a:cs typeface="Times New Roman" panose="02020603050405020304" pitchFamily="18" charset="0"/>
              </a:rPr>
              <a:t>.</a:t>
            </a:r>
          </a:p>
          <a:p>
            <a:pPr marL="228600" algn="just">
              <a:lnSpc>
                <a:spcPct val="107000"/>
              </a:lnSpc>
              <a:spcAft>
                <a:spcPts val="800"/>
              </a:spcAft>
              <a:buNone/>
            </a:pPr>
            <a:r>
              <a:rPr lang="en-IN" sz="2200" dirty="0">
                <a:ea typeface="Calibri" panose="020F0502020204030204" pitchFamily="34" charset="0"/>
                <a:cs typeface="Times New Roman" panose="02020603050405020304" pitchFamily="18" charset="0"/>
              </a:rPr>
              <a:t> </a:t>
            </a:r>
            <a:r>
              <a:rPr lang="en-IN" sz="2200" dirty="0" smtClean="0">
                <a:ea typeface="Calibri" panose="020F0502020204030204" pitchFamily="34" charset="0"/>
                <a:cs typeface="Times New Roman" panose="02020603050405020304" pitchFamily="18" charset="0"/>
              </a:rPr>
              <a:t>  </a:t>
            </a:r>
            <a:r>
              <a:rPr lang="en-IN" sz="2200" dirty="0" smtClean="0">
                <a:solidFill>
                  <a:schemeClr val="tx1"/>
                </a:solidFill>
                <a:effectLst/>
                <a:ea typeface="Calibri" panose="020F0502020204030204" pitchFamily="34" charset="0"/>
                <a:cs typeface="Times New Roman" panose="02020603050405020304" pitchFamily="18" charset="0"/>
              </a:rPr>
              <a:t> </a:t>
            </a:r>
            <a:r>
              <a:rPr lang="en-IN" sz="2200" dirty="0">
                <a:solidFill>
                  <a:schemeClr val="tx1"/>
                </a:solidFill>
                <a:effectLst/>
                <a:ea typeface="Calibri" panose="020F0502020204030204" pitchFamily="34" charset="0"/>
                <a:cs typeface="Times New Roman" panose="02020603050405020304" pitchFamily="18" charset="0"/>
              </a:rPr>
              <a:t>Before applying algorithms </a:t>
            </a:r>
            <a:r>
              <a:rPr lang="en-IN" sz="2200" dirty="0" smtClean="0">
                <a:solidFill>
                  <a:schemeClr val="tx1"/>
                </a:solidFill>
                <a:effectLst/>
                <a:ea typeface="Calibri" panose="020F0502020204030204" pitchFamily="34" charset="0"/>
                <a:cs typeface="Times New Roman" panose="02020603050405020304" pitchFamily="18" charset="0"/>
              </a:rPr>
              <a:t>we </a:t>
            </a:r>
            <a:r>
              <a:rPr lang="en-IN" sz="2200" dirty="0">
                <a:solidFill>
                  <a:schemeClr val="tx1"/>
                </a:solidFill>
                <a:effectLst/>
                <a:ea typeface="Calibri" panose="020F0502020204030204" pitchFamily="34" charset="0"/>
                <a:cs typeface="Times New Roman" panose="02020603050405020304" pitchFamily="18" charset="0"/>
              </a:rPr>
              <a:t>have </a:t>
            </a:r>
            <a:r>
              <a:rPr lang="en-IN" sz="2200" dirty="0" smtClean="0">
                <a:solidFill>
                  <a:schemeClr val="tx1"/>
                </a:solidFill>
                <a:effectLst/>
                <a:ea typeface="Calibri" panose="020F0502020204030204" pitchFamily="34" charset="0"/>
                <a:cs typeface="Times New Roman" panose="02020603050405020304" pitchFamily="18" charset="0"/>
              </a:rPr>
              <a:t>cleaned </a:t>
            </a:r>
            <a:r>
              <a:rPr lang="en-IN" sz="2200" dirty="0">
                <a:solidFill>
                  <a:schemeClr val="tx1"/>
                </a:solidFill>
                <a:effectLst/>
                <a:ea typeface="Calibri" panose="020F0502020204030204" pitchFamily="34" charset="0"/>
                <a:cs typeface="Times New Roman" panose="02020603050405020304" pitchFamily="18" charset="0"/>
              </a:rPr>
              <a:t>and </a:t>
            </a:r>
            <a:r>
              <a:rPr lang="en-IN" sz="2200" dirty="0" smtClean="0">
                <a:solidFill>
                  <a:schemeClr val="tx1"/>
                </a:solidFill>
                <a:effectLst/>
                <a:ea typeface="Calibri" panose="020F0502020204030204" pitchFamily="34" charset="0"/>
                <a:cs typeface="Times New Roman" panose="02020603050405020304" pitchFamily="18" charset="0"/>
              </a:rPr>
              <a:t>pre-process </a:t>
            </a:r>
            <a:r>
              <a:rPr lang="en-IN" sz="2200" dirty="0">
                <a:solidFill>
                  <a:schemeClr val="tx1"/>
                </a:solidFill>
                <a:effectLst/>
                <a:ea typeface="Calibri" panose="020F0502020204030204" pitchFamily="34" charset="0"/>
                <a:cs typeface="Times New Roman" panose="02020603050405020304" pitchFamily="18" charset="0"/>
              </a:rPr>
              <a:t>the data. Then we </a:t>
            </a:r>
            <a:r>
              <a:rPr lang="en-IN" sz="2200" dirty="0" smtClean="0">
                <a:solidFill>
                  <a:schemeClr val="tx1"/>
                </a:solidFill>
                <a:effectLst/>
                <a:ea typeface="Calibri" panose="020F0502020204030204" pitchFamily="34" charset="0"/>
                <a:cs typeface="Times New Roman" panose="02020603050405020304" pitchFamily="18" charset="0"/>
              </a:rPr>
              <a:t>have split </a:t>
            </a:r>
            <a:r>
              <a:rPr lang="en-IN" sz="2200" dirty="0">
                <a:solidFill>
                  <a:schemeClr val="tx1"/>
                </a:solidFill>
                <a:effectLst/>
                <a:ea typeface="Calibri" panose="020F0502020204030204" pitchFamily="34" charset="0"/>
                <a:cs typeface="Times New Roman" panose="02020603050405020304" pitchFamily="18" charset="0"/>
              </a:rPr>
              <a:t>the dataset into training model and testing model. </a:t>
            </a:r>
          </a:p>
          <a:p>
            <a:pPr marL="228600" algn="just">
              <a:lnSpc>
                <a:spcPct val="107000"/>
              </a:lnSpc>
              <a:spcAft>
                <a:spcPts val="1660"/>
              </a:spcAft>
            </a:pPr>
            <a:r>
              <a:rPr lang="en-IN" sz="2200" dirty="0" smtClean="0">
                <a:solidFill>
                  <a:schemeClr val="tx1"/>
                </a:solidFill>
                <a:effectLst/>
                <a:ea typeface="Times New Roman" panose="02020603050405020304" pitchFamily="18" charset="0"/>
                <a:cs typeface="Calibri" panose="020F0502020204030204" pitchFamily="34" charset="0"/>
              </a:rPr>
              <a:t>Steps we followed are:</a:t>
            </a:r>
            <a:endParaRPr lang="en-IN" sz="2200" dirty="0">
              <a:solidFill>
                <a:schemeClr val="tx1"/>
              </a:solidFill>
              <a:effectLst/>
              <a:ea typeface="Calibri" panose="020F0502020204030204" pitchFamily="34" charset="0"/>
              <a:cs typeface="Times New Roman" panose="02020603050405020304" pitchFamily="18" charset="0"/>
            </a:endParaRPr>
          </a:p>
          <a:p>
            <a:pPr marL="342900" lvl="0" indent="-342900" algn="just">
              <a:lnSpc>
                <a:spcPct val="107000"/>
              </a:lnSpc>
              <a:spcAft>
                <a:spcPts val="1660"/>
              </a:spcAft>
              <a:buFont typeface="+mj-lt"/>
              <a:buAutoNum type="arabicPeriod"/>
              <a:tabLst>
                <a:tab pos="685800" algn="l"/>
              </a:tabLst>
            </a:pPr>
            <a:r>
              <a:rPr lang="en-IN" sz="2200" dirty="0">
                <a:ea typeface="Times New Roman" panose="02020603050405020304" pitchFamily="18" charset="0"/>
                <a:cs typeface="Calibri" panose="020F0502020204030204" pitchFamily="34" charset="0"/>
              </a:rPr>
              <a:t>D</a:t>
            </a:r>
            <a:r>
              <a:rPr lang="en-IN" sz="2200" dirty="0" smtClean="0">
                <a:solidFill>
                  <a:schemeClr val="tx1"/>
                </a:solidFill>
                <a:effectLst/>
                <a:ea typeface="Times New Roman" panose="02020603050405020304" pitchFamily="18" charset="0"/>
                <a:cs typeface="Calibri" panose="020F0502020204030204" pitchFamily="34" charset="0"/>
              </a:rPr>
              <a:t>ata collection and analysis.</a:t>
            </a:r>
          </a:p>
          <a:p>
            <a:pPr marL="342900" lvl="0" indent="-342900" algn="just">
              <a:lnSpc>
                <a:spcPct val="107000"/>
              </a:lnSpc>
              <a:spcAft>
                <a:spcPts val="1660"/>
              </a:spcAft>
              <a:buFont typeface="+mj-lt"/>
              <a:buAutoNum type="arabicPeriod"/>
              <a:tabLst>
                <a:tab pos="685800" algn="l"/>
              </a:tabLst>
            </a:pPr>
            <a:r>
              <a:rPr lang="en-IN" sz="2200" dirty="0" smtClean="0">
                <a:ea typeface="Times New Roman" panose="02020603050405020304" pitchFamily="18" charset="0"/>
                <a:cs typeface="Calibri" panose="020F0502020204030204" pitchFamily="34" charset="0"/>
              </a:rPr>
              <a:t>Data cleaning and pre-processing</a:t>
            </a:r>
          </a:p>
          <a:p>
            <a:pPr marL="342900" lvl="0" indent="-342900" algn="just">
              <a:lnSpc>
                <a:spcPct val="107000"/>
              </a:lnSpc>
              <a:spcAft>
                <a:spcPts val="1660"/>
              </a:spcAft>
              <a:buFont typeface="+mj-lt"/>
              <a:buAutoNum type="arabicPeriod"/>
              <a:tabLst>
                <a:tab pos="685800" algn="l"/>
              </a:tabLst>
            </a:pPr>
            <a:r>
              <a:rPr lang="en-IN" sz="2200" dirty="0" smtClean="0">
                <a:ea typeface="Times New Roman" panose="02020603050405020304" pitchFamily="18" charset="0"/>
                <a:cs typeface="Calibri" panose="020F0502020204030204" pitchFamily="34" charset="0"/>
              </a:rPr>
              <a:t>Building the model and selecting the best one.</a:t>
            </a:r>
          </a:p>
          <a:p>
            <a:pPr marL="342900" lvl="0" indent="-342900" algn="just">
              <a:lnSpc>
                <a:spcPct val="107000"/>
              </a:lnSpc>
              <a:spcAft>
                <a:spcPts val="1660"/>
              </a:spcAft>
              <a:buFont typeface="+mj-lt"/>
              <a:buAutoNum type="arabicPeriod"/>
              <a:tabLst>
                <a:tab pos="685800" algn="l"/>
              </a:tabLst>
            </a:pPr>
            <a:r>
              <a:rPr lang="en-IN" sz="2200" dirty="0" smtClean="0">
                <a:ea typeface="Times New Roman" panose="02020603050405020304" pitchFamily="18" charset="0"/>
                <a:cs typeface="Calibri" panose="020F0502020204030204" pitchFamily="34" charset="0"/>
              </a:rPr>
              <a:t>Conclusion and saving the model</a:t>
            </a:r>
          </a:p>
          <a:p>
            <a:pPr marL="342900" lvl="0" indent="-342900" algn="just">
              <a:lnSpc>
                <a:spcPct val="107000"/>
              </a:lnSpc>
              <a:spcAft>
                <a:spcPts val="1660"/>
              </a:spcAft>
              <a:buFont typeface="+mj-lt"/>
              <a:buAutoNum type="arabicPeriod"/>
              <a:tabLst>
                <a:tab pos="685800" algn="l"/>
              </a:tabLst>
            </a:pPr>
            <a:endParaRPr lang="en-IN" sz="2200" dirty="0" smtClean="0">
              <a:ea typeface="Times New Roman" panose="02020603050405020304" pitchFamily="18" charset="0"/>
              <a:cs typeface="Calibri" panose="020F0502020204030204" pitchFamily="34" charset="0"/>
            </a:endParaRPr>
          </a:p>
          <a:p>
            <a:pPr marL="342900" lvl="0" indent="-342900" algn="just">
              <a:lnSpc>
                <a:spcPct val="107000"/>
              </a:lnSpc>
              <a:spcAft>
                <a:spcPts val="1660"/>
              </a:spcAft>
              <a:buFont typeface="+mj-lt"/>
              <a:buAutoNum type="arabicPeriod"/>
              <a:tabLst>
                <a:tab pos="685800" algn="l"/>
              </a:tabLst>
            </a:pPr>
            <a:endParaRPr lang="en-IN" sz="2200" dirty="0" smtClean="0">
              <a:solidFill>
                <a:schemeClr val="tx1"/>
              </a:solidFill>
              <a:effectLst/>
              <a:ea typeface="Times New Roman" panose="02020603050405020304" pitchFamily="18" charset="0"/>
              <a:cs typeface="Calibri" panose="020F0502020204030204" pitchFamily="34" charset="0"/>
            </a:endParaRPr>
          </a:p>
          <a:p>
            <a:pPr marL="342900" lvl="0" indent="-342900" algn="just">
              <a:lnSpc>
                <a:spcPct val="107000"/>
              </a:lnSpc>
              <a:spcAft>
                <a:spcPts val="1660"/>
              </a:spcAft>
              <a:buFont typeface="+mj-lt"/>
              <a:buAutoNum type="arabicPeriod"/>
              <a:tabLst>
                <a:tab pos="685800" algn="l"/>
              </a:tabLst>
            </a:pPr>
            <a:endParaRPr lang="en-IN" sz="2200" dirty="0">
              <a:solidFill>
                <a:schemeClr val="tx1"/>
              </a:solidFill>
              <a:effectLst/>
              <a:ea typeface="Times New Roman" panose="02020603050405020304" pitchFamily="18" charset="0"/>
              <a:cs typeface="Calibri" panose="020F0502020204030204" pitchFamily="34" charset="0"/>
            </a:endParaRPr>
          </a:p>
          <a:p>
            <a:pPr>
              <a:buNone/>
            </a:pPr>
            <a:endParaRPr lang="en-IN" dirty="0"/>
          </a:p>
        </p:txBody>
      </p:sp>
    </p:spTree>
    <p:extLst>
      <p:ext uri="{BB962C8B-B14F-4D97-AF65-F5344CB8AC3E}">
        <p14:creationId xmlns:p14="http://schemas.microsoft.com/office/powerpoint/2010/main" xmlns="" val="2812967365"/>
      </p:ext>
    </p:extLst>
  </p:cSld>
  <p:clrMapOvr>
    <a:masterClrMapping/>
  </p:clrMapOvr>
  <mc:AlternateContent xmlns:mc="http://schemas.openxmlformats.org/markup-compatibility/2006">
    <mc:Choice xmlns:p14="http://schemas.microsoft.com/office/powerpoint/2010/main" xmlns="" Requires="p14">
      <p:transition spd="slow" p14:dur="2500">
        <p:checker/>
      </p:transition>
    </mc:Choice>
    <mc:Fallback>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91806B-3B92-4E3D-8147-1C376948731A}"/>
              </a:ext>
            </a:extLst>
          </p:cNvPr>
          <p:cNvSpPr>
            <a:spLocks noGrp="1"/>
          </p:cNvSpPr>
          <p:nvPr>
            <p:ph type="title"/>
          </p:nvPr>
        </p:nvSpPr>
        <p:spPr/>
        <p:txBody>
          <a:bodyPr>
            <a:normAutofit/>
          </a:bodyPr>
          <a:lstStyle/>
          <a:p>
            <a:r>
              <a:rPr lang="en-IN" b="1" u="sng" dirty="0"/>
              <a:t>Exploratory Data Analysis</a:t>
            </a:r>
          </a:p>
        </p:txBody>
      </p:sp>
      <p:sp>
        <p:nvSpPr>
          <p:cNvPr id="3" name="Content Placeholder 2">
            <a:extLst>
              <a:ext uri="{FF2B5EF4-FFF2-40B4-BE49-F238E27FC236}">
                <a16:creationId xmlns:a16="http://schemas.microsoft.com/office/drawing/2014/main" xmlns="" id="{B0D878BF-93B4-473C-A85B-76B3C3532C8A}"/>
              </a:ext>
            </a:extLst>
          </p:cNvPr>
          <p:cNvSpPr>
            <a:spLocks noGrp="1"/>
          </p:cNvSpPr>
          <p:nvPr>
            <p:ph idx="1"/>
          </p:nvPr>
        </p:nvSpPr>
        <p:spPr/>
        <p:txBody>
          <a:bodyPr>
            <a:normAutofit/>
          </a:bodyPr>
          <a:lstStyle/>
          <a:p>
            <a:pPr marL="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228600">
              <a:lnSpc>
                <a:spcPct val="107000"/>
              </a:lnSpc>
              <a:spcAft>
                <a:spcPts val="800"/>
              </a:spcAft>
            </a:pPr>
            <a:r>
              <a:rPr lang="en-IN" sz="2200" dirty="0">
                <a:solidFill>
                  <a:schemeClr val="tx1"/>
                </a:solidFill>
                <a:effectLst/>
                <a:ea typeface="Calibri" panose="020F0502020204030204" pitchFamily="34" charset="0"/>
                <a:cs typeface="Times New Roman" panose="02020603050405020304" pitchFamily="18" charset="0"/>
              </a:rPr>
              <a:t>The dataset has 209593 </a:t>
            </a:r>
            <a:r>
              <a:rPr lang="en-IN" sz="2200" dirty="0" smtClean="0">
                <a:solidFill>
                  <a:schemeClr val="tx1"/>
                </a:solidFill>
                <a:effectLst/>
                <a:ea typeface="Calibri" panose="020F0502020204030204" pitchFamily="34" charset="0"/>
                <a:cs typeface="Times New Roman" panose="02020603050405020304" pitchFamily="18" charset="0"/>
              </a:rPr>
              <a:t>rows</a:t>
            </a:r>
            <a:r>
              <a:rPr lang="en-IN" sz="2200" dirty="0">
                <a:ea typeface="Calibri" panose="020F0502020204030204" pitchFamily="34" charset="0"/>
                <a:cs typeface="Times New Roman" panose="02020603050405020304" pitchFamily="18" charset="0"/>
              </a:rPr>
              <a:t> </a:t>
            </a:r>
            <a:r>
              <a:rPr lang="en-IN" sz="2200" dirty="0" smtClean="0">
                <a:ea typeface="Calibri" panose="020F0502020204030204" pitchFamily="34" charset="0"/>
                <a:cs typeface="Times New Roman" panose="02020603050405020304" pitchFamily="18" charset="0"/>
              </a:rPr>
              <a:t>and 37 columns.</a:t>
            </a:r>
            <a:endParaRPr lang="en-IN" sz="2200" dirty="0">
              <a:solidFill>
                <a:schemeClr val="tx1"/>
              </a:solidFill>
              <a:effectLst/>
              <a:ea typeface="Calibri" panose="020F0502020204030204" pitchFamily="34" charset="0"/>
              <a:cs typeface="Times New Roman" panose="02020603050405020304" pitchFamily="18" charset="0"/>
            </a:endParaRPr>
          </a:p>
          <a:p>
            <a:r>
              <a:rPr lang="en-IN" sz="2200" dirty="0">
                <a:solidFill>
                  <a:schemeClr val="tx1"/>
                </a:solidFill>
                <a:effectLst/>
                <a:ea typeface="Calibri" panose="020F0502020204030204" pitchFamily="34" charset="0"/>
                <a:cs typeface="Times New Roman" panose="02020603050405020304" pitchFamily="18" charset="0"/>
              </a:rPr>
              <a:t>There are 36 features and 1 target in the dataset. </a:t>
            </a:r>
            <a:endParaRPr lang="en-IN" sz="2200" dirty="0" smtClean="0">
              <a:solidFill>
                <a:schemeClr val="tx1"/>
              </a:solidFill>
              <a:effectLst/>
              <a:ea typeface="Calibri" panose="020F0502020204030204" pitchFamily="34" charset="0"/>
              <a:cs typeface="Times New Roman" panose="02020603050405020304" pitchFamily="18" charset="0"/>
            </a:endParaRPr>
          </a:p>
          <a:p>
            <a:r>
              <a:rPr lang="en-IN" sz="2400" dirty="0" smtClean="0"/>
              <a:t>Here, Label is our target column. </a:t>
            </a:r>
          </a:p>
          <a:p>
            <a:r>
              <a:rPr lang="en-IN" sz="2400" dirty="0" smtClean="0"/>
              <a:t>Other columns are:-</a:t>
            </a:r>
          </a:p>
          <a:p>
            <a:pPr>
              <a:buNone/>
            </a:pPr>
            <a:endParaRPr lang="en-IN" sz="2400" dirty="0"/>
          </a:p>
        </p:txBody>
      </p:sp>
      <p:pic>
        <p:nvPicPr>
          <p:cNvPr id="6" name="Picture 5" descr="col.png"/>
          <p:cNvPicPr>
            <a:picLocks noChangeAspect="1"/>
          </p:cNvPicPr>
          <p:nvPr/>
        </p:nvPicPr>
        <p:blipFill>
          <a:blip r:embed="rId2"/>
          <a:stretch>
            <a:fillRect/>
          </a:stretch>
        </p:blipFill>
        <p:spPr>
          <a:xfrm>
            <a:off x="2520584" y="3925913"/>
            <a:ext cx="5896798" cy="2219635"/>
          </a:xfrm>
          <a:prstGeom prst="rect">
            <a:avLst/>
          </a:prstGeom>
        </p:spPr>
      </p:pic>
    </p:spTree>
    <p:extLst>
      <p:ext uri="{BB962C8B-B14F-4D97-AF65-F5344CB8AC3E}">
        <p14:creationId xmlns:p14="http://schemas.microsoft.com/office/powerpoint/2010/main" xmlns="" val="855965118"/>
      </p:ext>
    </p:extLst>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4B90FBB0-3D3B-46E5-B982-DA935D287EA6}"/>
              </a:ext>
            </a:extLst>
          </p:cNvPr>
          <p:cNvSpPr/>
          <p:nvPr/>
        </p:nvSpPr>
        <p:spPr>
          <a:xfrm>
            <a:off x="120700" y="474345"/>
            <a:ext cx="681597" cy="5909310"/>
          </a:xfrm>
          <a:prstGeom prst="rect">
            <a:avLst/>
          </a:prstGeom>
          <a:noFill/>
        </p:spPr>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a:t>
            </a:r>
          </a:p>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a:t>
            </a:r>
          </a:p>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t>
            </a:r>
          </a:p>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a:t>
            </a:r>
          </a:p>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a:t>
            </a:r>
          </a:p>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E</a:t>
            </a:r>
          </a:p>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7" name="Picture 6" descr="col.png"/>
          <p:cNvPicPr>
            <a:picLocks noChangeAspect="1"/>
          </p:cNvPicPr>
          <p:nvPr/>
        </p:nvPicPr>
        <p:blipFill>
          <a:blip r:embed="rId2"/>
          <a:stretch>
            <a:fillRect/>
          </a:stretch>
        </p:blipFill>
        <p:spPr>
          <a:xfrm>
            <a:off x="1334061" y="308156"/>
            <a:ext cx="9497751" cy="2610214"/>
          </a:xfrm>
          <a:prstGeom prst="rect">
            <a:avLst/>
          </a:prstGeom>
        </p:spPr>
      </p:pic>
      <p:pic>
        <p:nvPicPr>
          <p:cNvPr id="8" name="Picture 7" descr="col.png"/>
          <p:cNvPicPr>
            <a:picLocks noChangeAspect="1"/>
          </p:cNvPicPr>
          <p:nvPr/>
        </p:nvPicPr>
        <p:blipFill>
          <a:blip r:embed="rId3"/>
          <a:stretch>
            <a:fillRect/>
          </a:stretch>
        </p:blipFill>
        <p:spPr>
          <a:xfrm>
            <a:off x="1372024" y="3185090"/>
            <a:ext cx="9526330" cy="2943636"/>
          </a:xfrm>
          <a:prstGeom prst="rect">
            <a:avLst/>
          </a:prstGeom>
        </p:spPr>
      </p:pic>
    </p:spTree>
    <p:extLst>
      <p:ext uri="{BB962C8B-B14F-4D97-AF65-F5344CB8AC3E}">
        <p14:creationId xmlns:p14="http://schemas.microsoft.com/office/powerpoint/2010/main" xmlns="" val="3693933884"/>
      </p:ext>
    </p:extLst>
  </p:cSld>
  <p:clrMapOvr>
    <a:masterClrMapping/>
  </p:clrMapOvr>
  <mc:AlternateContent xmlns:mc="http://schemas.openxmlformats.org/markup-compatibility/2006">
    <mc:Choice xmlns:p14="http://schemas.microsoft.com/office/powerpoint/2010/main" xmlns="" Requires="p14">
      <p:transition spd="slow" p14:dur="1400">
        <p14:ripp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969C36-FBB8-46D8-8FD5-0CFBCF91A049}"/>
              </a:ext>
            </a:extLst>
          </p:cNvPr>
          <p:cNvSpPr>
            <a:spLocks noGrp="1"/>
          </p:cNvSpPr>
          <p:nvPr>
            <p:ph type="title"/>
          </p:nvPr>
        </p:nvSpPr>
        <p:spPr/>
        <p:txBody>
          <a:bodyPr/>
          <a:lstStyle/>
          <a:p>
            <a:r>
              <a:rPr lang="en-IN" dirty="0"/>
              <a:t>Univariate Analysis</a:t>
            </a:r>
          </a:p>
        </p:txBody>
      </p:sp>
      <p:sp>
        <p:nvSpPr>
          <p:cNvPr id="3" name="Content Placeholder 2">
            <a:extLst>
              <a:ext uri="{FF2B5EF4-FFF2-40B4-BE49-F238E27FC236}">
                <a16:creationId xmlns:a16="http://schemas.microsoft.com/office/drawing/2014/main" xmlns="" id="{C3D6C5D1-57A2-4101-9CDD-ED8583F8F999}"/>
              </a:ext>
            </a:extLst>
          </p:cNvPr>
          <p:cNvSpPr>
            <a:spLocks noGrp="1"/>
          </p:cNvSpPr>
          <p:nvPr>
            <p:ph idx="1"/>
          </p:nvPr>
        </p:nvSpPr>
        <p:spPr/>
        <p:txBody>
          <a:bodyPr>
            <a:normAutofit/>
          </a:bodyPr>
          <a:lstStyle/>
          <a:p>
            <a:endParaRPr lang="en-IN" sz="2000" dirty="0" smtClean="0">
              <a:effectLst/>
              <a:ea typeface="Calibri" panose="020F0502020204030204" pitchFamily="34" charset="0"/>
              <a:cs typeface="Times New Roman" panose="02020603050405020304" pitchFamily="18" charset="0"/>
            </a:endParaRPr>
          </a:p>
          <a:p>
            <a:r>
              <a:rPr lang="en-US" sz="2000" dirty="0" err="1"/>
              <a:t>Univariate</a:t>
            </a:r>
            <a:r>
              <a:rPr lang="en-US" sz="2000" dirty="0"/>
              <a:t> analysis </a:t>
            </a:r>
            <a:r>
              <a:rPr lang="en-US" sz="2000" b="1" dirty="0"/>
              <a:t>explores each variable in a data set, separately</a:t>
            </a:r>
            <a:r>
              <a:rPr lang="en-US" sz="2000" dirty="0"/>
              <a:t>. </a:t>
            </a:r>
            <a:endParaRPr lang="en-IN" sz="2000" dirty="0">
              <a:effectLst/>
              <a:ea typeface="Calibri" panose="020F0502020204030204" pitchFamily="34" charset="0"/>
              <a:cs typeface="Times New Roman" panose="02020603050405020304" pitchFamily="18" charset="0"/>
            </a:endParaRPr>
          </a:p>
          <a:p>
            <a:r>
              <a:rPr lang="en-IN" sz="2000" dirty="0">
                <a:effectLst/>
                <a:ea typeface="Calibri" panose="020F0502020204030204" pitchFamily="34" charset="0"/>
                <a:cs typeface="Times New Roman" panose="02020603050405020304" pitchFamily="18" charset="0"/>
              </a:rPr>
              <a:t> </a:t>
            </a:r>
            <a:r>
              <a:rPr lang="en-IN" sz="2000" dirty="0" smtClean="0">
                <a:effectLst/>
                <a:ea typeface="Calibri" panose="020F0502020204030204" pitchFamily="34" charset="0"/>
                <a:cs typeface="Times New Roman" panose="02020603050405020304" pitchFamily="18" charset="0"/>
              </a:rPr>
              <a:t>We have used </a:t>
            </a:r>
            <a:r>
              <a:rPr lang="en-IN" sz="2000" dirty="0" err="1" smtClean="0">
                <a:effectLst/>
                <a:ea typeface="Calibri" panose="020F0502020204030204" pitchFamily="34" charset="0"/>
                <a:cs typeface="Times New Roman" panose="02020603050405020304" pitchFamily="18" charset="0"/>
              </a:rPr>
              <a:t>countplot</a:t>
            </a:r>
            <a:r>
              <a:rPr lang="en-IN" sz="2000" dirty="0" smtClean="0">
                <a:effectLst/>
                <a:ea typeface="Calibri" panose="020F0502020204030204" pitchFamily="34" charset="0"/>
                <a:cs typeface="Times New Roman" panose="02020603050405020304" pitchFamily="18" charset="0"/>
              </a:rPr>
              <a:t>, histogram, distribution plot, </a:t>
            </a:r>
            <a:r>
              <a:rPr lang="en-IN" sz="2000" dirty="0" err="1" smtClean="0">
                <a:effectLst/>
                <a:ea typeface="Calibri" panose="020F0502020204030204" pitchFamily="34" charset="0"/>
                <a:cs typeface="Times New Roman" panose="02020603050405020304" pitchFamily="18" charset="0"/>
              </a:rPr>
              <a:t>kde</a:t>
            </a:r>
            <a:r>
              <a:rPr lang="en-IN" sz="2000" dirty="0" smtClean="0">
                <a:effectLst/>
                <a:ea typeface="Calibri" panose="020F0502020204030204" pitchFamily="34" charset="0"/>
                <a:cs typeface="Times New Roman" panose="02020603050405020304" pitchFamily="18" charset="0"/>
              </a:rPr>
              <a:t> plot, pie charts, strip plot and box plot to present the data of each columns.</a:t>
            </a:r>
          </a:p>
          <a:p>
            <a:r>
              <a:rPr lang="en-IN" sz="2000" dirty="0" smtClean="0">
                <a:effectLst/>
                <a:ea typeface="Calibri" panose="020F0502020204030204" pitchFamily="34" charset="0"/>
                <a:cs typeface="Times New Roman" panose="02020603050405020304" pitchFamily="18" charset="0"/>
              </a:rPr>
              <a:t>This count plot shows that the </a:t>
            </a:r>
            <a:r>
              <a:rPr lang="en-IN" sz="2000" b="1" dirty="0" smtClean="0">
                <a:effectLst/>
                <a:ea typeface="Calibri" panose="020F0502020204030204" pitchFamily="34" charset="0"/>
                <a:cs typeface="Times New Roman" panose="02020603050405020304" pitchFamily="18" charset="0"/>
              </a:rPr>
              <a:t>data is imbalanced</a:t>
            </a:r>
            <a:r>
              <a:rPr lang="en-IN" sz="2000" dirty="0" smtClean="0">
                <a:effectLst/>
                <a:ea typeface="Calibri" panose="020F0502020204030204" pitchFamily="34" charset="0"/>
                <a:cs typeface="Times New Roman" panose="02020603050405020304" pitchFamily="18" charset="0"/>
              </a:rPr>
              <a:t>.</a:t>
            </a:r>
          </a:p>
          <a:p>
            <a:pPr>
              <a:buNone/>
            </a:pPr>
            <a:endParaRPr lang="en-US" sz="2000" dirty="0">
              <a:ln w="0"/>
              <a:solidFill>
                <a:schemeClr val="tx1"/>
              </a:solidFill>
              <a:effectLst>
                <a:outerShdw blurRad="38100" dist="19050" dir="2700000" algn="tl" rotWithShape="0">
                  <a:schemeClr val="dk1">
                    <a:alpha val="40000"/>
                  </a:schemeClr>
                </a:outerShdw>
              </a:effectLst>
            </a:endParaRPr>
          </a:p>
          <a:p>
            <a:endParaRPr lang="en-IN" sz="2000" dirty="0"/>
          </a:p>
        </p:txBody>
      </p:sp>
      <p:sp>
        <p:nvSpPr>
          <p:cNvPr id="6" name="Rectangle 5">
            <a:extLst>
              <a:ext uri="{FF2B5EF4-FFF2-40B4-BE49-F238E27FC236}">
                <a16:creationId xmlns:a16="http://schemas.microsoft.com/office/drawing/2014/main" xmlns="" id="{425C70A0-D8C6-4301-B3F6-379CBB865BB7}"/>
              </a:ext>
            </a:extLst>
          </p:cNvPr>
          <p:cNvSpPr/>
          <p:nvPr/>
        </p:nvSpPr>
        <p:spPr>
          <a:xfrm>
            <a:off x="8962115" y="5945821"/>
            <a:ext cx="2079352" cy="584775"/>
          </a:xfrm>
          <a:prstGeom prst="rect">
            <a:avLst/>
          </a:prstGeom>
        </p:spPr>
        <p:style>
          <a:lnRef idx="2">
            <a:schemeClr val="dk1"/>
          </a:lnRef>
          <a:fillRef idx="1001">
            <a:schemeClr val="dk1"/>
          </a:fillRef>
          <a:effectRef idx="0">
            <a:schemeClr val="dk1"/>
          </a:effectRef>
          <a:fontRef idx="minor">
            <a:schemeClr val="dk1"/>
          </a:fontRef>
        </p:style>
        <p:txBody>
          <a:bodyPr wrap="non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Count Plot</a:t>
            </a:r>
          </a:p>
        </p:txBody>
      </p:sp>
      <p:pic>
        <p:nvPicPr>
          <p:cNvPr id="7" name="Picture 6" descr="col.png"/>
          <p:cNvPicPr>
            <a:picLocks noChangeAspect="1"/>
          </p:cNvPicPr>
          <p:nvPr/>
        </p:nvPicPr>
        <p:blipFill>
          <a:blip r:embed="rId2"/>
          <a:stretch>
            <a:fillRect/>
          </a:stretch>
        </p:blipFill>
        <p:spPr>
          <a:xfrm>
            <a:off x="1011409" y="3485393"/>
            <a:ext cx="4029638" cy="3048426"/>
          </a:xfrm>
          <a:prstGeom prst="rect">
            <a:avLst/>
          </a:prstGeom>
        </p:spPr>
      </p:pic>
    </p:spTree>
    <p:extLst>
      <p:ext uri="{BB962C8B-B14F-4D97-AF65-F5344CB8AC3E}">
        <p14:creationId xmlns:p14="http://schemas.microsoft.com/office/powerpoint/2010/main" xmlns="" val="298205036"/>
      </p:ext>
    </p:extLst>
  </p:cSld>
  <p:clrMapOvr>
    <a:masterClrMapping/>
  </p:clrMapOvr>
  <mc:AlternateContent xmlns:mc="http://schemas.openxmlformats.org/markup-compatibility/2006">
    <mc:Choice xmlns:p14="http://schemas.microsoft.com/office/powerpoint/2010/main" xmlns="" Requires="p14">
      <p:transition spd="slow" p14:dur="1400">
        <p14:doors dir="ver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B4E57A-A14B-4A83-82BA-5D9EC8230114}"/>
              </a:ext>
            </a:extLst>
          </p:cNvPr>
          <p:cNvSpPr>
            <a:spLocks noGrp="1"/>
          </p:cNvSpPr>
          <p:nvPr>
            <p:ph type="title"/>
          </p:nvPr>
        </p:nvSpPr>
        <p:spPr/>
        <p:txBody>
          <a:bodyPr/>
          <a:lstStyle/>
          <a:p>
            <a:r>
              <a:rPr lang="en-IN" dirty="0"/>
              <a:t>Histogram</a:t>
            </a:r>
          </a:p>
        </p:txBody>
      </p:sp>
      <p:pic>
        <p:nvPicPr>
          <p:cNvPr id="4" name="Content Placeholder 3">
            <a:extLst>
              <a:ext uri="{FF2B5EF4-FFF2-40B4-BE49-F238E27FC236}">
                <a16:creationId xmlns:a16="http://schemas.microsoft.com/office/drawing/2014/main" xmlns="" id="{596B46AA-3372-4BD3-9DA0-0248B18C6555}"/>
              </a:ext>
            </a:extLst>
          </p:cNvPr>
          <p:cNvPicPr>
            <a:picLocks noGrp="1" noChangeAspect="1"/>
          </p:cNvPicPr>
          <p:nvPr>
            <p:ph idx="1"/>
          </p:nvPr>
        </p:nvPicPr>
        <p:blipFill>
          <a:blip r:embed="rId2"/>
          <a:stretch>
            <a:fillRect/>
          </a:stretch>
        </p:blipFill>
        <p:spPr>
          <a:xfrm>
            <a:off x="121024" y="1866900"/>
            <a:ext cx="3385905" cy="2244188"/>
          </a:xfrm>
          <a:prstGeom prst="rect">
            <a:avLst/>
          </a:prstGeom>
        </p:spPr>
      </p:pic>
      <p:pic>
        <p:nvPicPr>
          <p:cNvPr id="5" name="Picture 4">
            <a:extLst>
              <a:ext uri="{FF2B5EF4-FFF2-40B4-BE49-F238E27FC236}">
                <a16:creationId xmlns:a16="http://schemas.microsoft.com/office/drawing/2014/main" xmlns="" id="{FFDB71FD-722F-4E51-937E-080062E8D59B}"/>
              </a:ext>
            </a:extLst>
          </p:cNvPr>
          <p:cNvPicPr>
            <a:picLocks noChangeAspect="1"/>
          </p:cNvPicPr>
          <p:nvPr/>
        </p:nvPicPr>
        <p:blipFill>
          <a:blip r:embed="rId3"/>
          <a:stretch>
            <a:fillRect/>
          </a:stretch>
        </p:blipFill>
        <p:spPr>
          <a:xfrm>
            <a:off x="3536576" y="1866901"/>
            <a:ext cx="3385905" cy="2244187"/>
          </a:xfrm>
          <a:prstGeom prst="rect">
            <a:avLst/>
          </a:prstGeom>
        </p:spPr>
      </p:pic>
      <p:pic>
        <p:nvPicPr>
          <p:cNvPr id="6" name="Picture 5">
            <a:extLst>
              <a:ext uri="{FF2B5EF4-FFF2-40B4-BE49-F238E27FC236}">
                <a16:creationId xmlns:a16="http://schemas.microsoft.com/office/drawing/2014/main" xmlns="" id="{CFE2F298-A16D-463C-82CC-CFE0CC84F465}"/>
              </a:ext>
            </a:extLst>
          </p:cNvPr>
          <p:cNvPicPr>
            <a:picLocks noChangeAspect="1"/>
          </p:cNvPicPr>
          <p:nvPr/>
        </p:nvPicPr>
        <p:blipFill>
          <a:blip r:embed="rId4"/>
          <a:stretch>
            <a:fillRect/>
          </a:stretch>
        </p:blipFill>
        <p:spPr>
          <a:xfrm>
            <a:off x="121025" y="4197315"/>
            <a:ext cx="3385904" cy="2311061"/>
          </a:xfrm>
          <a:prstGeom prst="rect">
            <a:avLst/>
          </a:prstGeom>
        </p:spPr>
      </p:pic>
      <p:pic>
        <p:nvPicPr>
          <p:cNvPr id="7" name="Picture 6">
            <a:extLst>
              <a:ext uri="{FF2B5EF4-FFF2-40B4-BE49-F238E27FC236}">
                <a16:creationId xmlns:a16="http://schemas.microsoft.com/office/drawing/2014/main" xmlns="" id="{EBDC51AD-D832-4E84-B579-85B9B8E49A8E}"/>
              </a:ext>
            </a:extLst>
          </p:cNvPr>
          <p:cNvPicPr>
            <a:picLocks noChangeAspect="1"/>
          </p:cNvPicPr>
          <p:nvPr/>
        </p:nvPicPr>
        <p:blipFill>
          <a:blip r:embed="rId5"/>
          <a:stretch>
            <a:fillRect/>
          </a:stretch>
        </p:blipFill>
        <p:spPr>
          <a:xfrm>
            <a:off x="3536576" y="4197314"/>
            <a:ext cx="3385904" cy="2311061"/>
          </a:xfrm>
          <a:prstGeom prst="rect">
            <a:avLst/>
          </a:prstGeom>
        </p:spPr>
      </p:pic>
      <p:sp>
        <p:nvSpPr>
          <p:cNvPr id="8" name="TextBox 7">
            <a:extLst>
              <a:ext uri="{FF2B5EF4-FFF2-40B4-BE49-F238E27FC236}">
                <a16:creationId xmlns:a16="http://schemas.microsoft.com/office/drawing/2014/main" xmlns="" id="{C05AE974-5A7C-45B4-AC11-C0A2BEBE5C9F}"/>
              </a:ext>
            </a:extLst>
          </p:cNvPr>
          <p:cNvSpPr txBox="1"/>
          <p:nvPr/>
        </p:nvSpPr>
        <p:spPr>
          <a:xfrm>
            <a:off x="7449670" y="2264428"/>
            <a:ext cx="4195482" cy="3416320"/>
          </a:xfrm>
          <a:prstGeom prst="rect">
            <a:avLst/>
          </a:prstGeom>
          <a:noFill/>
        </p:spPr>
        <p:txBody>
          <a:bodyPr wrap="square" rtlCol="0">
            <a:spAutoFit/>
          </a:bodyPr>
          <a:lstStyle/>
          <a:p>
            <a:r>
              <a:rPr lang="en-IN" sz="1800" b="1" dirty="0">
                <a:effectLst/>
                <a:ea typeface="Calibri" panose="020F0502020204030204" pitchFamily="34" charset="0"/>
                <a:cs typeface="Times New Roman" panose="02020603050405020304" pitchFamily="18" charset="0"/>
              </a:rPr>
              <a:t>Histogram</a:t>
            </a:r>
            <a:r>
              <a:rPr lang="en-IN" sz="1800" dirty="0">
                <a:effectLst/>
                <a:ea typeface="Calibri" panose="020F0502020204030204" pitchFamily="34" charset="0"/>
                <a:cs typeface="Times New Roman" panose="02020603050405020304" pitchFamily="18" charset="0"/>
              </a:rPr>
              <a:t>: A histogram is a graphical representation of continuous data in a categorical format. </a:t>
            </a:r>
            <a:r>
              <a:rPr lang="en-IN" sz="1800" dirty="0" smtClean="0">
                <a:effectLst/>
                <a:ea typeface="Calibri" panose="020F0502020204030204" pitchFamily="34" charset="0"/>
                <a:cs typeface="Times New Roman" panose="02020603050405020304" pitchFamily="18" charset="0"/>
              </a:rPr>
              <a:t>.</a:t>
            </a:r>
            <a:endParaRPr lang="en-IN" sz="1800" dirty="0">
              <a:effectLst/>
              <a:ea typeface="Calibri" panose="020F0502020204030204" pitchFamily="34" charset="0"/>
              <a:cs typeface="Times New Roman" panose="02020603050405020304" pitchFamily="18" charset="0"/>
            </a:endParaRPr>
          </a:p>
          <a:p>
            <a:endParaRPr lang="en-IN" dirty="0">
              <a:cs typeface="Times New Roman" panose="02020603050405020304" pitchFamily="18" charset="0"/>
            </a:endParaRPr>
          </a:p>
          <a:p>
            <a:r>
              <a:rPr lang="en-IN" dirty="0">
                <a:cs typeface="Times New Roman" panose="02020603050405020304" pitchFamily="18" charset="0"/>
              </a:rPr>
              <a:t>Here we </a:t>
            </a:r>
            <a:r>
              <a:rPr lang="en-IN" dirty="0" smtClean="0">
                <a:cs typeface="Times New Roman" panose="02020603050405020304" pitchFamily="18" charset="0"/>
              </a:rPr>
              <a:t>see that </a:t>
            </a:r>
            <a:r>
              <a:rPr lang="en-IN" dirty="0">
                <a:cs typeface="Times New Roman" panose="02020603050405020304" pitchFamily="18" charset="0"/>
              </a:rPr>
              <a:t>the </a:t>
            </a:r>
            <a:r>
              <a:rPr lang="en-IN" b="1" dirty="0">
                <a:cs typeface="Times New Roman" panose="02020603050405020304" pitchFamily="18" charset="0"/>
              </a:rPr>
              <a:t>mobile number </a:t>
            </a:r>
            <a:r>
              <a:rPr lang="en-IN" dirty="0">
                <a:cs typeface="Times New Roman" panose="02020603050405020304" pitchFamily="18" charset="0"/>
              </a:rPr>
              <a:t>and </a:t>
            </a:r>
            <a:r>
              <a:rPr lang="en-IN" b="1" dirty="0">
                <a:cs typeface="Times New Roman" panose="02020603050405020304" pitchFamily="18" charset="0"/>
              </a:rPr>
              <a:t>date</a:t>
            </a:r>
            <a:r>
              <a:rPr lang="en-IN" dirty="0">
                <a:cs typeface="Times New Roman" panose="02020603050405020304" pitchFamily="18" charset="0"/>
              </a:rPr>
              <a:t> </a:t>
            </a:r>
            <a:r>
              <a:rPr lang="en-IN" dirty="0" smtClean="0">
                <a:cs typeface="Times New Roman" panose="02020603050405020304" pitchFamily="18" charset="0"/>
              </a:rPr>
              <a:t>has </a:t>
            </a:r>
            <a:r>
              <a:rPr lang="en-IN" dirty="0">
                <a:cs typeface="Times New Roman" panose="02020603050405020304" pitchFamily="18" charset="0"/>
              </a:rPr>
              <a:t>very wide range of data which does not contribute much in prediction of ‘label’. </a:t>
            </a:r>
            <a:endParaRPr lang="en-IN" dirty="0" smtClean="0">
              <a:cs typeface="Times New Roman" panose="02020603050405020304" pitchFamily="18" charset="0"/>
            </a:endParaRPr>
          </a:p>
          <a:p>
            <a:r>
              <a:rPr lang="en-IN" dirty="0" smtClean="0">
                <a:cs typeface="Times New Roman" panose="02020603050405020304" pitchFamily="18" charset="0"/>
              </a:rPr>
              <a:t>The </a:t>
            </a:r>
            <a:r>
              <a:rPr lang="en-IN" dirty="0">
                <a:cs typeface="Times New Roman" panose="02020603050405020304" pitchFamily="18" charset="0"/>
              </a:rPr>
              <a:t>feature ‘</a:t>
            </a:r>
            <a:r>
              <a:rPr lang="en-IN" dirty="0" err="1">
                <a:cs typeface="Times New Roman" panose="02020603050405020304" pitchFamily="18" charset="0"/>
              </a:rPr>
              <a:t>pcircle</a:t>
            </a:r>
            <a:r>
              <a:rPr lang="en-IN" dirty="0">
                <a:cs typeface="Times New Roman" panose="02020603050405020304" pitchFamily="18" charset="0"/>
              </a:rPr>
              <a:t>’ has only one type of value which also does not contribute in ‘label’ prediction. </a:t>
            </a:r>
            <a:endParaRPr lang="en-IN" dirty="0" smtClean="0">
              <a:cs typeface="Times New Roman" panose="02020603050405020304" pitchFamily="18" charset="0"/>
            </a:endParaRPr>
          </a:p>
          <a:p>
            <a:r>
              <a:rPr lang="en-IN" dirty="0" smtClean="0">
                <a:cs typeface="Times New Roman" panose="02020603050405020304" pitchFamily="18" charset="0"/>
              </a:rPr>
              <a:t>Hence </a:t>
            </a:r>
            <a:r>
              <a:rPr lang="en-IN" dirty="0">
                <a:cs typeface="Times New Roman" panose="02020603050405020304" pitchFamily="18" charset="0"/>
              </a:rPr>
              <a:t>we will drop all three. </a:t>
            </a:r>
            <a:endParaRPr lang="en-IN" dirty="0"/>
          </a:p>
        </p:txBody>
      </p:sp>
    </p:spTree>
    <p:extLst>
      <p:ext uri="{BB962C8B-B14F-4D97-AF65-F5344CB8AC3E}">
        <p14:creationId xmlns:p14="http://schemas.microsoft.com/office/powerpoint/2010/main" xmlns="" val="2192397647"/>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87EE3A-EED4-4631-B27A-92780B8CC55B}"/>
              </a:ext>
            </a:extLst>
          </p:cNvPr>
          <p:cNvSpPr>
            <a:spLocks noGrp="1"/>
          </p:cNvSpPr>
          <p:nvPr>
            <p:ph type="title"/>
          </p:nvPr>
        </p:nvSpPr>
        <p:spPr/>
        <p:txBody>
          <a:bodyPr/>
          <a:lstStyle/>
          <a:p>
            <a:r>
              <a:rPr lang="en-IN" dirty="0"/>
              <a:t>Distribution Plot</a:t>
            </a:r>
          </a:p>
        </p:txBody>
      </p:sp>
      <p:sp>
        <p:nvSpPr>
          <p:cNvPr id="3" name="Text Placeholder 2">
            <a:extLst>
              <a:ext uri="{FF2B5EF4-FFF2-40B4-BE49-F238E27FC236}">
                <a16:creationId xmlns:a16="http://schemas.microsoft.com/office/drawing/2014/main" xmlns="" id="{DDB983F0-754A-49C3-9371-386A8EA840E1}"/>
              </a:ext>
            </a:extLst>
          </p:cNvPr>
          <p:cNvSpPr>
            <a:spLocks noGrp="1"/>
          </p:cNvSpPr>
          <p:nvPr>
            <p:ph type="body" idx="1"/>
          </p:nvPr>
        </p:nvSpPr>
        <p:spPr/>
        <p:txBody>
          <a:bodyPr/>
          <a:lstStyle/>
          <a:p>
            <a:endParaRPr lang="en-IN"/>
          </a:p>
        </p:txBody>
      </p:sp>
      <p:sp>
        <p:nvSpPr>
          <p:cNvPr id="4" name="Picture Placeholder 3">
            <a:extLst>
              <a:ext uri="{FF2B5EF4-FFF2-40B4-BE49-F238E27FC236}">
                <a16:creationId xmlns:a16="http://schemas.microsoft.com/office/drawing/2014/main" xmlns="" id="{13BB9F0C-182A-4231-BF5C-E08F91F61A80}"/>
              </a:ext>
            </a:extLst>
          </p:cNvPr>
          <p:cNvSpPr>
            <a:spLocks noGrp="1"/>
          </p:cNvSpPr>
          <p:nvPr>
            <p:ph type="pic" idx="15"/>
          </p:nvPr>
        </p:nvSpPr>
        <p:spPr/>
      </p:sp>
      <p:sp>
        <p:nvSpPr>
          <p:cNvPr id="5" name="Text Placeholder 4">
            <a:extLst>
              <a:ext uri="{FF2B5EF4-FFF2-40B4-BE49-F238E27FC236}">
                <a16:creationId xmlns:a16="http://schemas.microsoft.com/office/drawing/2014/main" xmlns="" id="{C1E7445E-35C6-4288-AEA9-43C59FE639D2}"/>
              </a:ext>
            </a:extLst>
          </p:cNvPr>
          <p:cNvSpPr>
            <a:spLocks noGrp="1"/>
          </p:cNvSpPr>
          <p:nvPr>
            <p:ph type="body" sz="half" idx="18"/>
          </p:nvPr>
        </p:nvSpPr>
        <p:spPr/>
        <p:txBody>
          <a:bodyPr/>
          <a:lstStyle/>
          <a:p>
            <a:endParaRPr lang="en-IN" dirty="0"/>
          </a:p>
        </p:txBody>
      </p:sp>
      <p:sp>
        <p:nvSpPr>
          <p:cNvPr id="6" name="Text Placeholder 5">
            <a:extLst>
              <a:ext uri="{FF2B5EF4-FFF2-40B4-BE49-F238E27FC236}">
                <a16:creationId xmlns:a16="http://schemas.microsoft.com/office/drawing/2014/main" xmlns="" id="{3C2DB68C-BB07-4DC7-B7F1-9ECB6C962B46}"/>
              </a:ext>
            </a:extLst>
          </p:cNvPr>
          <p:cNvSpPr>
            <a:spLocks noGrp="1"/>
          </p:cNvSpPr>
          <p:nvPr>
            <p:ph type="body" sz="quarter" idx="3"/>
          </p:nvPr>
        </p:nvSpPr>
        <p:spPr/>
        <p:txBody>
          <a:bodyPr/>
          <a:lstStyle/>
          <a:p>
            <a:endParaRPr lang="en-IN"/>
          </a:p>
        </p:txBody>
      </p:sp>
      <p:sp>
        <p:nvSpPr>
          <p:cNvPr id="10" name="Picture Placeholder 9">
            <a:extLst>
              <a:ext uri="{FF2B5EF4-FFF2-40B4-BE49-F238E27FC236}">
                <a16:creationId xmlns:a16="http://schemas.microsoft.com/office/drawing/2014/main" xmlns="" id="{32AB6469-4CB3-4AA5-83AF-C54678400D74}"/>
              </a:ext>
            </a:extLst>
          </p:cNvPr>
          <p:cNvSpPr>
            <a:spLocks noGrp="1"/>
          </p:cNvSpPr>
          <p:nvPr>
            <p:ph type="pic" idx="21"/>
          </p:nvPr>
        </p:nvSpPr>
        <p:spPr/>
      </p:sp>
      <p:sp>
        <p:nvSpPr>
          <p:cNvPr id="8" name="Text Placeholder 7">
            <a:extLst>
              <a:ext uri="{FF2B5EF4-FFF2-40B4-BE49-F238E27FC236}">
                <a16:creationId xmlns:a16="http://schemas.microsoft.com/office/drawing/2014/main" xmlns="" id="{ADBEB32A-AECC-4A43-AD2F-3347A66CB714}"/>
              </a:ext>
            </a:extLst>
          </p:cNvPr>
          <p:cNvSpPr>
            <a:spLocks noGrp="1"/>
          </p:cNvSpPr>
          <p:nvPr>
            <p:ph type="body" sz="half" idx="19"/>
          </p:nvPr>
        </p:nvSpPr>
        <p:spPr/>
        <p:txBody>
          <a:bodyPr/>
          <a:lstStyle/>
          <a:p>
            <a:endParaRPr lang="en-IN" dirty="0"/>
          </a:p>
        </p:txBody>
      </p:sp>
      <p:sp>
        <p:nvSpPr>
          <p:cNvPr id="9" name="Text Placeholder 8">
            <a:extLst>
              <a:ext uri="{FF2B5EF4-FFF2-40B4-BE49-F238E27FC236}">
                <a16:creationId xmlns:a16="http://schemas.microsoft.com/office/drawing/2014/main" xmlns="" id="{BB55A62F-71FF-4D3E-A927-F71D5B1F2D61}"/>
              </a:ext>
            </a:extLst>
          </p:cNvPr>
          <p:cNvSpPr>
            <a:spLocks noGrp="1"/>
          </p:cNvSpPr>
          <p:nvPr>
            <p:ph type="body" sz="quarter" idx="13"/>
          </p:nvPr>
        </p:nvSpPr>
        <p:spPr/>
        <p:txBody>
          <a:bodyPr/>
          <a:lstStyle/>
          <a:p>
            <a:endParaRPr lang="en-IN"/>
          </a:p>
        </p:txBody>
      </p:sp>
      <p:sp>
        <p:nvSpPr>
          <p:cNvPr id="11" name="Text Placeholder 10">
            <a:extLst>
              <a:ext uri="{FF2B5EF4-FFF2-40B4-BE49-F238E27FC236}">
                <a16:creationId xmlns:a16="http://schemas.microsoft.com/office/drawing/2014/main" xmlns="" id="{8DF11050-00AF-48F3-AB8A-36A1556B5EEE}"/>
              </a:ext>
            </a:extLst>
          </p:cNvPr>
          <p:cNvSpPr>
            <a:spLocks noGrp="1"/>
          </p:cNvSpPr>
          <p:nvPr>
            <p:ph type="body" sz="half" idx="20"/>
          </p:nvPr>
        </p:nvSpPr>
        <p:spPr/>
        <p:txBody>
          <a:bodyPr/>
          <a:lstStyle/>
          <a:p>
            <a:endParaRPr lang="en-IN" dirty="0"/>
          </a:p>
        </p:txBody>
      </p:sp>
      <p:pic>
        <p:nvPicPr>
          <p:cNvPr id="12" name="Picture 11">
            <a:extLst>
              <a:ext uri="{FF2B5EF4-FFF2-40B4-BE49-F238E27FC236}">
                <a16:creationId xmlns:a16="http://schemas.microsoft.com/office/drawing/2014/main" xmlns="" id="{BE61F5B9-CE3D-417C-AA60-CC5561F895A1}"/>
              </a:ext>
            </a:extLst>
          </p:cNvPr>
          <p:cNvPicPr>
            <a:picLocks noChangeAspect="1"/>
          </p:cNvPicPr>
          <p:nvPr/>
        </p:nvPicPr>
        <p:blipFill>
          <a:blip r:embed="rId2"/>
          <a:stretch>
            <a:fillRect/>
          </a:stretch>
        </p:blipFill>
        <p:spPr>
          <a:xfrm>
            <a:off x="913793" y="1938918"/>
            <a:ext cx="3300985" cy="1626870"/>
          </a:xfrm>
          <a:prstGeom prst="rect">
            <a:avLst/>
          </a:prstGeom>
        </p:spPr>
      </p:pic>
      <p:pic>
        <p:nvPicPr>
          <p:cNvPr id="17" name="Picture 16">
            <a:extLst>
              <a:ext uri="{FF2B5EF4-FFF2-40B4-BE49-F238E27FC236}">
                <a16:creationId xmlns:a16="http://schemas.microsoft.com/office/drawing/2014/main" xmlns="" id="{C9F51C8A-793D-4711-B68D-C9B950F252D2}"/>
              </a:ext>
            </a:extLst>
          </p:cNvPr>
          <p:cNvPicPr>
            <a:picLocks noChangeAspect="1"/>
          </p:cNvPicPr>
          <p:nvPr/>
        </p:nvPicPr>
        <p:blipFill>
          <a:blip r:embed="rId3"/>
          <a:stretch>
            <a:fillRect/>
          </a:stretch>
        </p:blipFill>
        <p:spPr>
          <a:xfrm>
            <a:off x="4441435" y="1955873"/>
            <a:ext cx="3300984" cy="1626870"/>
          </a:xfrm>
          <a:prstGeom prst="rect">
            <a:avLst/>
          </a:prstGeom>
        </p:spPr>
      </p:pic>
      <p:pic>
        <p:nvPicPr>
          <p:cNvPr id="20" name="Picture 19">
            <a:extLst>
              <a:ext uri="{FF2B5EF4-FFF2-40B4-BE49-F238E27FC236}">
                <a16:creationId xmlns:a16="http://schemas.microsoft.com/office/drawing/2014/main" xmlns="" id="{AF98E0E6-BE4E-4DF8-AC25-679296E100A9}"/>
              </a:ext>
            </a:extLst>
          </p:cNvPr>
          <p:cNvPicPr>
            <a:picLocks noChangeAspect="1"/>
          </p:cNvPicPr>
          <p:nvPr/>
        </p:nvPicPr>
        <p:blipFill>
          <a:blip r:embed="rId4"/>
          <a:stretch>
            <a:fillRect/>
          </a:stretch>
        </p:blipFill>
        <p:spPr>
          <a:xfrm>
            <a:off x="7966572" y="1934433"/>
            <a:ext cx="3311635" cy="1626870"/>
          </a:xfrm>
          <a:prstGeom prst="rect">
            <a:avLst/>
          </a:prstGeom>
        </p:spPr>
      </p:pic>
      <p:pic>
        <p:nvPicPr>
          <p:cNvPr id="21" name="Picture 20">
            <a:extLst>
              <a:ext uri="{FF2B5EF4-FFF2-40B4-BE49-F238E27FC236}">
                <a16:creationId xmlns:a16="http://schemas.microsoft.com/office/drawing/2014/main" xmlns="" id="{F5A7C3CD-D1DF-43A6-A73A-D99235EC1276}"/>
              </a:ext>
            </a:extLst>
          </p:cNvPr>
          <p:cNvPicPr>
            <a:picLocks noChangeAspect="1"/>
          </p:cNvPicPr>
          <p:nvPr/>
        </p:nvPicPr>
        <p:blipFill>
          <a:blip r:embed="rId5"/>
          <a:stretch>
            <a:fillRect/>
          </a:stretch>
        </p:blipFill>
        <p:spPr>
          <a:xfrm>
            <a:off x="913793" y="3880190"/>
            <a:ext cx="3308449" cy="1911010"/>
          </a:xfrm>
          <a:prstGeom prst="rect">
            <a:avLst/>
          </a:prstGeom>
        </p:spPr>
      </p:pic>
      <p:pic>
        <p:nvPicPr>
          <p:cNvPr id="22" name="Picture 21">
            <a:extLst>
              <a:ext uri="{FF2B5EF4-FFF2-40B4-BE49-F238E27FC236}">
                <a16:creationId xmlns:a16="http://schemas.microsoft.com/office/drawing/2014/main" xmlns="" id="{090179C0-1335-490D-A276-EF6B46F52688}"/>
              </a:ext>
            </a:extLst>
          </p:cNvPr>
          <p:cNvPicPr>
            <a:picLocks noChangeAspect="1"/>
          </p:cNvPicPr>
          <p:nvPr/>
        </p:nvPicPr>
        <p:blipFill>
          <a:blip r:embed="rId6"/>
          <a:stretch>
            <a:fillRect/>
          </a:stretch>
        </p:blipFill>
        <p:spPr>
          <a:xfrm>
            <a:off x="4437703" y="3904106"/>
            <a:ext cx="3316594" cy="1887094"/>
          </a:xfrm>
          <a:prstGeom prst="rect">
            <a:avLst/>
          </a:prstGeom>
        </p:spPr>
      </p:pic>
      <p:pic>
        <p:nvPicPr>
          <p:cNvPr id="23" name="Picture 22">
            <a:extLst>
              <a:ext uri="{FF2B5EF4-FFF2-40B4-BE49-F238E27FC236}">
                <a16:creationId xmlns:a16="http://schemas.microsoft.com/office/drawing/2014/main" xmlns="" id="{4493F812-9F29-4437-84D1-189CB6587A8E}"/>
              </a:ext>
            </a:extLst>
          </p:cNvPr>
          <p:cNvPicPr>
            <a:picLocks noChangeAspect="1"/>
          </p:cNvPicPr>
          <p:nvPr/>
        </p:nvPicPr>
        <p:blipFill>
          <a:blip r:embed="rId7"/>
          <a:stretch>
            <a:fillRect/>
          </a:stretch>
        </p:blipFill>
        <p:spPr>
          <a:xfrm>
            <a:off x="7961612" y="3880190"/>
            <a:ext cx="3316594" cy="1911009"/>
          </a:xfrm>
          <a:prstGeom prst="rect">
            <a:avLst/>
          </a:prstGeom>
        </p:spPr>
      </p:pic>
    </p:spTree>
    <p:extLst>
      <p:ext uri="{BB962C8B-B14F-4D97-AF65-F5344CB8AC3E}">
        <p14:creationId xmlns:p14="http://schemas.microsoft.com/office/powerpoint/2010/main" xmlns="" val="49276107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431</TotalTime>
  <Words>1407</Words>
  <Application>Microsoft Office PowerPoint</Application>
  <PresentationFormat>Custom</PresentationFormat>
  <Paragraphs>121</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Micro Credit Defaulter Case Study</vt:lpstr>
      <vt:lpstr>Problem Statement </vt:lpstr>
      <vt:lpstr>Slide 3</vt:lpstr>
      <vt:lpstr>Understanding the Data</vt:lpstr>
      <vt:lpstr>Exploratory Data Analysis</vt:lpstr>
      <vt:lpstr>Slide 6</vt:lpstr>
      <vt:lpstr>Univariate Analysis</vt:lpstr>
      <vt:lpstr>Histogram</vt:lpstr>
      <vt:lpstr>Distribution Plot</vt:lpstr>
      <vt:lpstr>Slide 10</vt:lpstr>
      <vt:lpstr>Kernel Density Estimate Plot</vt:lpstr>
      <vt:lpstr>Slide 12</vt:lpstr>
      <vt:lpstr>Slide 13</vt:lpstr>
      <vt:lpstr>Strip Plot</vt:lpstr>
      <vt:lpstr>Box Plot </vt:lpstr>
      <vt:lpstr>Slide 16</vt:lpstr>
      <vt:lpstr>Bar Graph</vt:lpstr>
      <vt:lpstr>Heat Map</vt:lpstr>
      <vt:lpstr>Data Cleaning</vt:lpstr>
      <vt:lpstr>Data Pre-processing</vt:lpstr>
      <vt:lpstr>Model Building</vt:lpstr>
      <vt:lpstr>Logistic Regression</vt:lpstr>
      <vt:lpstr>Stochastic Gradient Descent Classifier</vt:lpstr>
      <vt:lpstr>Decision Tree Classifier</vt:lpstr>
      <vt:lpstr>Gradient Boosting Classifier</vt:lpstr>
      <vt:lpstr>Random Forest Classifier</vt:lpstr>
      <vt:lpstr>Cross Validation Score</vt:lpstr>
      <vt:lpstr>Hyper Parameter Tuning</vt:lpstr>
      <vt:lpstr>Area Under the Curve – Receiver Operating Characteristic Curve</vt:lpstr>
      <vt:lpstr>Conclusion</vt:lpstr>
      <vt:lpstr>Slide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Case Study</dc:title>
  <dc:creator>Hinalseth@outlook.com</dc:creator>
  <cp:lastModifiedBy>Arpita</cp:lastModifiedBy>
  <cp:revision>14</cp:revision>
  <dcterms:created xsi:type="dcterms:W3CDTF">2022-01-13T18:18:30Z</dcterms:created>
  <dcterms:modified xsi:type="dcterms:W3CDTF">2023-01-19T17:23:39Z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